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684" r:id="rId3"/>
    <p:sldId id="685" r:id="rId4"/>
    <p:sldId id="681" r:id="rId5"/>
    <p:sldId id="695" r:id="rId6"/>
    <p:sldId id="276" r:id="rId7"/>
    <p:sldId id="696" r:id="rId8"/>
    <p:sldId id="691" r:id="rId9"/>
    <p:sldId id="272" r:id="rId10"/>
    <p:sldId id="294" r:id="rId11"/>
    <p:sldId id="601" r:id="rId12"/>
    <p:sldId id="283" r:id="rId13"/>
    <p:sldId id="285" r:id="rId14"/>
    <p:sldId id="694" r:id="rId15"/>
    <p:sldId id="281" r:id="rId16"/>
    <p:sldId id="288" r:id="rId17"/>
    <p:sldId id="692" r:id="rId18"/>
    <p:sldId id="289" r:id="rId19"/>
    <p:sldId id="291" r:id="rId20"/>
    <p:sldId id="693" r:id="rId21"/>
    <p:sldId id="292" r:id="rId22"/>
    <p:sldId id="293" r:id="rId23"/>
    <p:sldId id="697" r:id="rId24"/>
    <p:sldId id="295" r:id="rId25"/>
    <p:sldId id="698" r:id="rId26"/>
    <p:sldId id="699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4061" autoAdjust="0"/>
  </p:normalViewPr>
  <p:slideViewPr>
    <p:cSldViewPr snapToGrid="0">
      <p:cViewPr varScale="1">
        <p:scale>
          <a:sx n="70" d="100"/>
          <a:sy n="70" d="100"/>
        </p:scale>
        <p:origin x="10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7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0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8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8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32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52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8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01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2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64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69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1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18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76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06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81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10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03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2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4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7/17/2024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2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7/17/2024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5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7/17/2024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9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7/17/2024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2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7/17/2024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0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7/17/2024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6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8782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20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D948E-4B36-3962-4DB9-4AFB204DB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731" y="3428998"/>
            <a:ext cx="7572652" cy="2268559"/>
          </a:xfrm>
        </p:spPr>
        <p:txBody>
          <a:bodyPr>
            <a:normAutofit fontScale="90000"/>
          </a:bodyPr>
          <a:lstStyle/>
          <a:p>
            <a:r>
              <a:rPr lang="pt-BR" dirty="0"/>
              <a:t>ÁREA</a:t>
            </a:r>
            <a:br>
              <a:rPr lang="pt-BR" dirty="0"/>
            </a:br>
            <a:r>
              <a:rPr lang="pt-BR" dirty="0"/>
              <a:t>MARKETING</a:t>
            </a:r>
            <a:br>
              <a:rPr lang="pt-BR" dirty="0"/>
            </a:br>
            <a:r>
              <a:rPr lang="pt-BR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28025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775" y="80940"/>
            <a:ext cx="1219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1865575" y="727271"/>
            <a:ext cx="101133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Nova comunicação visual  para as embalagens </a:t>
            </a:r>
            <a:r>
              <a:rPr lang="pt-BR" sz="1400" dirty="0" err="1">
                <a:solidFill>
                  <a:prstClr val="white"/>
                </a:solidFill>
                <a:latin typeface="Arial" panose="020B0604020202020204"/>
              </a:rPr>
              <a:t>ViX</a:t>
            </a: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, trazendo atualização para a marca e formatos adequados para o mix de produtos, que sejam coerentes com a pauta contemporânea ambiental.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Atualizar tamanhos e formatos de embalagens e </a:t>
            </a:r>
            <a:r>
              <a:rPr lang="pt-BR" sz="1400" dirty="0" err="1">
                <a:solidFill>
                  <a:prstClr val="white"/>
                </a:solidFill>
                <a:latin typeface="Arial" panose="020B0604020202020204"/>
              </a:rPr>
              <a:t>tags</a:t>
            </a: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 de acordo com sortimento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Deixar a estética desta comunicação mais contemporânea e atual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Ampliar a parceria com gráficas responsáveis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Somar design ao combo de comunicação da marca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Ter a embalagem mais adequada para o sortimento </a:t>
            </a:r>
            <a:r>
              <a:rPr lang="pt-BR" sz="1400" dirty="0" err="1">
                <a:solidFill>
                  <a:prstClr val="white"/>
                </a:solidFill>
                <a:latin typeface="Arial" panose="020B0604020202020204"/>
              </a:rPr>
              <a:t>ViX</a:t>
            </a:r>
            <a:endParaRPr lang="pt-BR" sz="1400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022A22-6C18-4D91-B741-A0E6E538A2C2}"/>
              </a:ext>
            </a:extLst>
          </p:cNvPr>
          <p:cNvSpPr txBox="1"/>
          <p:nvPr/>
        </p:nvSpPr>
        <p:spPr>
          <a:xfrm>
            <a:off x="1949452" y="10834"/>
            <a:ext cx="877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Re-brand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embalagem e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tags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-KPIs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Área: 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Marketing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/Ano 2024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706BADF9-A8A2-4292-A613-7A30E55E1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74799"/>
              </p:ext>
            </p:extLst>
          </p:nvPr>
        </p:nvGraphicFramePr>
        <p:xfrm>
          <a:off x="167535" y="3717695"/>
          <a:ext cx="11821328" cy="227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332">
                  <a:extLst>
                    <a:ext uri="{9D8B030D-6E8A-4147-A177-3AD203B41FA5}">
                      <a16:colId xmlns:a16="http://schemas.microsoft.com/office/drawing/2014/main" val="1344675388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2475600156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1675688728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248062083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KPI Performance</a:t>
                      </a:r>
                    </a:p>
                    <a:p>
                      <a:r>
                        <a:rPr lang="pt-BR" sz="1100" dirty="0">
                          <a:solidFill>
                            <a:srgbClr val="002060"/>
                          </a:solidFill>
                        </a:rPr>
                        <a:t>(Cumprir escopo  e objetivos do projeto)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265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KPI Custo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(Cumprir o orçamento proposto e não ultrapassar o valor estimado do projeto)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*Não preencher se o budget foi cancelado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X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29962"/>
                  </a:ext>
                </a:extLst>
              </a:tr>
              <a:tr h="680309">
                <a:tc>
                  <a:txBody>
                    <a:bodyPr/>
                    <a:lstStyle/>
                    <a:p>
                      <a:r>
                        <a:rPr lang="pt-BR" b="1" dirty="0"/>
                        <a:t>KPI Prazo</a:t>
                      </a:r>
                    </a:p>
                    <a:p>
                      <a:r>
                        <a:rPr lang="pt-BR" sz="1050" b="1" dirty="0">
                          <a:solidFill>
                            <a:srgbClr val="002060"/>
                          </a:solidFill>
                        </a:rPr>
                        <a:t>(Cumprir com os prazos estipulados no cronograma do projeto)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34955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18E90D59-A313-4EB7-A09A-BC1A7856B460}"/>
              </a:ext>
            </a:extLst>
          </p:cNvPr>
          <p:cNvSpPr txBox="1"/>
          <p:nvPr/>
        </p:nvSpPr>
        <p:spPr>
          <a:xfrm>
            <a:off x="31757" y="6079430"/>
            <a:ext cx="13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LEGENDA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6E7F281-99AF-89E2-F8E9-97E65E5E3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592" y="6078224"/>
            <a:ext cx="2993395" cy="3048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FC22550-F1B4-B785-22B9-BCDE07631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260" y="6060466"/>
            <a:ext cx="2901948" cy="30482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A1F0E6F-1901-D957-4FC2-823A2A193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1094" y="6028381"/>
            <a:ext cx="287756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4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368" y="53270"/>
            <a:ext cx="1180345" cy="71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53265" y="613339"/>
            <a:ext cx="1209134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</a:t>
            </a:r>
            <a:endParaRPr lang="pt-BR" sz="1400" b="1" dirty="0"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1" dirty="0"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latin typeface="Century Gothic" panose="020B0502020202020204"/>
              </a:rPr>
              <a:t>Tornar a experiencia de visualidade e usabilidade dos sites </a:t>
            </a:r>
            <a:r>
              <a:rPr lang="pt-BR" sz="1400" dirty="0" err="1">
                <a:latin typeface="Century Gothic" panose="020B0502020202020204"/>
              </a:rPr>
              <a:t>ViX</a:t>
            </a:r>
            <a:r>
              <a:rPr lang="pt-BR" sz="1400" dirty="0">
                <a:latin typeface="Century Gothic" panose="020B0502020202020204"/>
              </a:rPr>
              <a:t> mais homogênea, mesmo sabendo que suas plataformas e experiencias de compra/navegação são diferentes e que a marca não deseja mudá-las.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  <a:defRPr/>
            </a:pPr>
            <a:r>
              <a:rPr lang="pt-BR" sz="1400" dirty="0"/>
              <a:t>Unificar, ao máximo, as comunicações visuais (menu, fontes, cores, </a:t>
            </a:r>
            <a:r>
              <a:rPr lang="pt-BR" sz="1400" dirty="0" err="1"/>
              <a:t>etc</a:t>
            </a:r>
            <a:r>
              <a:rPr lang="pt-BR" sz="1400" dirty="0"/>
              <a:t>)</a:t>
            </a:r>
          </a:p>
          <a:p>
            <a:pPr marL="285750" indent="-285750" algn="just" defTabSz="457200">
              <a:buFont typeface="Wingdings" panose="05000000000000000000" pitchFamily="2" charset="2"/>
              <a:buChar char="ü"/>
              <a:defRPr/>
            </a:pPr>
            <a:r>
              <a:rPr lang="pt-BR" sz="1400" dirty="0"/>
              <a:t>Deixar a estética mais contemporânea e atual, em sinergia com os </a:t>
            </a:r>
            <a:r>
              <a:rPr lang="pt-BR" sz="1400" dirty="0" err="1"/>
              <a:t>assets</a:t>
            </a:r>
            <a:r>
              <a:rPr lang="pt-BR" sz="1400" dirty="0"/>
              <a:t> da marca</a:t>
            </a:r>
          </a:p>
          <a:p>
            <a:pPr marL="285750" indent="-285750" algn="just" defTabSz="457200">
              <a:buFont typeface="Wingdings" panose="05000000000000000000" pitchFamily="2" charset="2"/>
              <a:buChar char="ü"/>
              <a:defRPr/>
            </a:pPr>
            <a:r>
              <a:rPr lang="pt-BR" sz="1400" dirty="0"/>
              <a:t>Tornar os sites as principais plataformas de divulgação das ações institucionais da </a:t>
            </a:r>
            <a:r>
              <a:rPr lang="pt-BR" sz="1400" dirty="0" err="1"/>
              <a:t>ViX</a:t>
            </a:r>
            <a:r>
              <a:rPr lang="pt-BR" sz="1400" dirty="0"/>
              <a:t>, reforçando seu branding e ESG </a:t>
            </a:r>
          </a:p>
          <a:p>
            <a:pPr algn="just" defTabSz="457200">
              <a:defRPr/>
            </a:pPr>
            <a:endParaRPr lang="pt-BR" sz="1400" dirty="0"/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Ações (Cronograma)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Criar um GT de “novo site” para entrevistas e </a:t>
            </a:r>
            <a:r>
              <a:rPr lang="pt-BR" sz="1400" dirty="0" err="1">
                <a:solidFill>
                  <a:prstClr val="white"/>
                </a:solidFill>
                <a:latin typeface="Century Gothic" panose="020B0502020202020204"/>
              </a:rPr>
              <a:t>rollouts</a:t>
            </a:r>
            <a:endParaRPr lang="pt-BR" sz="14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Contratar um UX para fazer o esqueleto e desenho, junto aos designers da casa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Fazer um orçamento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Estabelecer cronograma e realizar mudança. Meta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sz="14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</a:t>
            </a:r>
          </a:p>
          <a:p>
            <a:pPr algn="just" defTabSz="457200">
              <a:defRPr/>
            </a:pPr>
            <a:r>
              <a:rPr lang="pt-BR" sz="1400" dirty="0"/>
              <a:t>Melhor a usabilidade  dos sites, proporcionando uma melhor experiência online e que seja coerente com o posicionamento atual de marca de luxo.</a:t>
            </a:r>
          </a:p>
          <a:p>
            <a:pPr algn="just"/>
            <a:endParaRPr lang="pt-BR" sz="14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solidFill>
                  <a:prstClr val="white"/>
                </a:solidFill>
                <a:latin typeface="Century Gothic" panose="020B0502020202020204"/>
              </a:rPr>
              <a:t>Sugestão Budget: 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R $80K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8ABA5-EEE4-443D-A802-D4A4B637AB40}"/>
              </a:ext>
            </a:extLst>
          </p:cNvPr>
          <p:cNvSpPr txBox="1"/>
          <p:nvPr/>
        </p:nvSpPr>
        <p:spPr>
          <a:xfrm>
            <a:off x="53265" y="26631"/>
            <a:ext cx="877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3. Projeto: 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Estudo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visualidade sites BR e US</a:t>
            </a:r>
            <a:endParaRPr lang="pt-BR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Área: Branding x 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Marketing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 Ano 2024</a:t>
            </a:r>
          </a:p>
        </p:txBody>
      </p:sp>
    </p:spTree>
    <p:extLst>
      <p:ext uri="{BB962C8B-B14F-4D97-AF65-F5344CB8AC3E}">
        <p14:creationId xmlns:p14="http://schemas.microsoft.com/office/powerpoint/2010/main" val="197050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28DD19A-8D31-A3EE-7EB2-F87FA81DA4CA}"/>
              </a:ext>
            </a:extLst>
          </p:cNvPr>
          <p:cNvSpPr txBox="1"/>
          <p:nvPr/>
        </p:nvSpPr>
        <p:spPr>
          <a:xfrm>
            <a:off x="689110" y="318057"/>
            <a:ext cx="83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Cronograma</a:t>
            </a:r>
          </a:p>
        </p:txBody>
      </p:sp>
      <p:pic>
        <p:nvPicPr>
          <p:cNvPr id="3" name="Imagem 2" descr="objective130">
            <a:extLst>
              <a:ext uri="{FF2B5EF4-FFF2-40B4-BE49-F238E27FC236}">
                <a16:creationId xmlns:a16="http://schemas.microsoft.com/office/drawing/2014/main" id="{34CCE08E-7AA7-DC00-2B3E-87979CB919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164146"/>
            <a:ext cx="605873" cy="5620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601089C-F405-8BE1-92F8-0593EDF76F4F}"/>
              </a:ext>
            </a:extLst>
          </p:cNvPr>
          <p:cNvSpPr/>
          <p:nvPr/>
        </p:nvSpPr>
        <p:spPr>
          <a:xfrm>
            <a:off x="689110" y="6503539"/>
            <a:ext cx="225284" cy="2120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74BD82D-901A-48D3-4603-938CCE9256EE}"/>
              </a:ext>
            </a:extLst>
          </p:cNvPr>
          <p:cNvSpPr/>
          <p:nvPr/>
        </p:nvSpPr>
        <p:spPr>
          <a:xfrm>
            <a:off x="3048000" y="6513513"/>
            <a:ext cx="225284" cy="2120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40232B9-078A-859D-572C-7265DFF09089}"/>
              </a:ext>
            </a:extLst>
          </p:cNvPr>
          <p:cNvSpPr txBox="1"/>
          <p:nvPr/>
        </p:nvSpPr>
        <p:spPr>
          <a:xfrm>
            <a:off x="914394" y="6477472"/>
            <a:ext cx="198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Tarefas realizadas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487EE95-251F-4D62-7772-CB81282B5A94}"/>
              </a:ext>
            </a:extLst>
          </p:cNvPr>
          <p:cNvSpPr txBox="1"/>
          <p:nvPr/>
        </p:nvSpPr>
        <p:spPr>
          <a:xfrm>
            <a:off x="3419061" y="6467560"/>
            <a:ext cx="198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Tarefas a realizar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13DC2FDD-290E-1A82-45DE-7B7C7380D510}"/>
              </a:ext>
            </a:extLst>
          </p:cNvPr>
          <p:cNvGraphicFramePr>
            <a:graphicFrameLocks noGrp="1"/>
          </p:cNvGraphicFramePr>
          <p:nvPr/>
        </p:nvGraphicFramePr>
        <p:xfrm>
          <a:off x="1217885" y="1309392"/>
          <a:ext cx="9756229" cy="3363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240">
                  <a:extLst>
                    <a:ext uri="{9D8B030D-6E8A-4147-A177-3AD203B41FA5}">
                      <a16:colId xmlns:a16="http://schemas.microsoft.com/office/drawing/2014/main" val="2633638724"/>
                    </a:ext>
                  </a:extLst>
                </a:gridCol>
                <a:gridCol w="490183">
                  <a:extLst>
                    <a:ext uri="{9D8B030D-6E8A-4147-A177-3AD203B41FA5}">
                      <a16:colId xmlns:a16="http://schemas.microsoft.com/office/drawing/2014/main" val="3290536743"/>
                    </a:ext>
                  </a:extLst>
                </a:gridCol>
                <a:gridCol w="482986">
                  <a:extLst>
                    <a:ext uri="{9D8B030D-6E8A-4147-A177-3AD203B41FA5}">
                      <a16:colId xmlns:a16="http://schemas.microsoft.com/office/drawing/2014/main" val="701329914"/>
                    </a:ext>
                  </a:extLst>
                </a:gridCol>
                <a:gridCol w="618635">
                  <a:extLst>
                    <a:ext uri="{9D8B030D-6E8A-4147-A177-3AD203B41FA5}">
                      <a16:colId xmlns:a16="http://schemas.microsoft.com/office/drawing/2014/main" val="1921050421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807252968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194742743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329184021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2063227449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139379840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269508098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4110716619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739097805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2947277126"/>
                    </a:ext>
                  </a:extLst>
                </a:gridCol>
              </a:tblGrid>
              <a:tr h="683733">
                <a:tc>
                  <a:txBody>
                    <a:bodyPr/>
                    <a:lstStyle/>
                    <a:p>
                      <a:r>
                        <a:rPr lang="pt-BR" dirty="0"/>
                        <a:t>Atividades</a:t>
                      </a: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919629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13681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Criar um GT de “novo site” para entrevistas e </a:t>
                      </a:r>
                      <a:r>
                        <a:rPr lang="pt-BR" sz="11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rollouts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52265"/>
                  </a:ext>
                </a:extLst>
              </a:tr>
              <a:tr h="601750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Contratar um UX para fazer o esqueleto e desenho, junto aos designers da casa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418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Definir Orçamento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217838"/>
                  </a:ext>
                </a:extLst>
              </a:tr>
              <a:tr h="53372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Estabelecer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cronograma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com meta de </a:t>
                      </a:r>
                      <a:r>
                        <a:rPr lang="en-US" sz="11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entrega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0015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1BF1EA5B-E72C-7BFB-6750-485D3C488E34}"/>
              </a:ext>
            </a:extLst>
          </p:cNvPr>
          <p:cNvSpPr txBox="1"/>
          <p:nvPr/>
        </p:nvSpPr>
        <p:spPr>
          <a:xfrm>
            <a:off x="4311127" y="1510456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PRAZOS</a:t>
            </a: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6C311BAF-7343-AC02-1A54-1342937DC17B}"/>
              </a:ext>
            </a:extLst>
          </p:cNvPr>
          <p:cNvGraphicFramePr>
            <a:graphicFrameLocks noGrp="1"/>
          </p:cNvGraphicFramePr>
          <p:nvPr/>
        </p:nvGraphicFramePr>
        <p:xfrm>
          <a:off x="4112345" y="1496450"/>
          <a:ext cx="6639338" cy="365760"/>
        </p:xfrm>
        <a:graphic>
          <a:graphicData uri="http://schemas.openxmlformats.org/drawingml/2006/table">
            <a:tbl>
              <a:tblPr/>
              <a:tblGrid>
                <a:gridCol w="6639338">
                  <a:extLst>
                    <a:ext uri="{9D8B030D-6E8A-4147-A177-3AD203B41FA5}">
                      <a16:colId xmlns:a16="http://schemas.microsoft.com/office/drawing/2014/main" val="2787837122"/>
                    </a:ext>
                  </a:extLst>
                </a:gridCol>
              </a:tblGrid>
              <a:tr h="308495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2024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004071"/>
                  </a:ext>
                </a:extLst>
              </a:tr>
            </a:tbl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E5E868AA-B742-9A8A-5FFD-486A749F1226}"/>
              </a:ext>
            </a:extLst>
          </p:cNvPr>
          <p:cNvSpPr/>
          <p:nvPr/>
        </p:nvSpPr>
        <p:spPr>
          <a:xfrm>
            <a:off x="9636684" y="2522444"/>
            <a:ext cx="1195210" cy="3657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6713683-19C6-46F1-04E3-188C345AFDE5}"/>
              </a:ext>
            </a:extLst>
          </p:cNvPr>
          <p:cNvSpPr/>
          <p:nvPr/>
        </p:nvSpPr>
        <p:spPr>
          <a:xfrm>
            <a:off x="9636683" y="3182677"/>
            <a:ext cx="1195209" cy="3657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981AA1C-D831-15F0-41CF-539BBE0697DB}"/>
              </a:ext>
            </a:extLst>
          </p:cNvPr>
          <p:cNvSpPr/>
          <p:nvPr/>
        </p:nvSpPr>
        <p:spPr>
          <a:xfrm>
            <a:off x="6176209" y="3764336"/>
            <a:ext cx="560765" cy="3657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highlight>
                <a:srgbClr val="FFFF00"/>
              </a:highlight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F6B4834-FF50-D165-120D-97747B57861E}"/>
              </a:ext>
            </a:extLst>
          </p:cNvPr>
          <p:cNvSpPr/>
          <p:nvPr/>
        </p:nvSpPr>
        <p:spPr>
          <a:xfrm>
            <a:off x="9636683" y="4276657"/>
            <a:ext cx="1195209" cy="3962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144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775" y="80940"/>
            <a:ext cx="1219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1060356" y="1018500"/>
            <a:ext cx="75513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>
              <a:defRPr/>
            </a:pPr>
            <a:r>
              <a:rPr lang="pt-BR" sz="1400" dirty="0"/>
              <a:t>Estudo para unificação das visualidades dos sites BR + US. </a:t>
            </a:r>
          </a:p>
          <a:p>
            <a:pPr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/>
              <a:t>Definir o que podemos melhorar em relação a uso de logos, tipografias, </a:t>
            </a:r>
            <a:r>
              <a:rPr lang="pt-BR" sz="1400" dirty="0" err="1"/>
              <a:t>CTAs</a:t>
            </a:r>
            <a:r>
              <a:rPr lang="pt-BR" sz="1400" dirty="0"/>
              <a:t>, paleta de cores, banners, etc.</a:t>
            </a:r>
            <a:endParaRPr lang="pt-BR" sz="1400" b="1" dirty="0">
              <a:solidFill>
                <a:srgbClr val="00B050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>
              <a:defRPr/>
            </a:pPr>
            <a:r>
              <a:rPr lang="pt-BR" sz="1400" dirty="0"/>
              <a:t>Melhor a usabilidade  dos sites, proporcionando uma melhor experiência online e que seja coerente com o posicionamento atual de marca de luxo.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022A22-6C18-4D91-B741-A0E6E538A2C2}"/>
              </a:ext>
            </a:extLst>
          </p:cNvPr>
          <p:cNvSpPr txBox="1"/>
          <p:nvPr/>
        </p:nvSpPr>
        <p:spPr>
          <a:xfrm>
            <a:off x="1060356" y="200739"/>
            <a:ext cx="877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Visualidades dos sites BR e US -KPIs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Área: Marketing/Ano 2024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706BADF9-A8A2-4292-A613-7A30E55E1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989055"/>
              </p:ext>
            </p:extLst>
          </p:nvPr>
        </p:nvGraphicFramePr>
        <p:xfrm>
          <a:off x="145772" y="4067640"/>
          <a:ext cx="11821328" cy="2318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332">
                  <a:extLst>
                    <a:ext uri="{9D8B030D-6E8A-4147-A177-3AD203B41FA5}">
                      <a16:colId xmlns:a16="http://schemas.microsoft.com/office/drawing/2014/main" val="1344675388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2475600156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1675688728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248062083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KPI Performance</a:t>
                      </a:r>
                    </a:p>
                    <a:p>
                      <a:r>
                        <a:rPr lang="pt-BR" sz="1100" dirty="0">
                          <a:solidFill>
                            <a:srgbClr val="002060"/>
                          </a:solidFill>
                        </a:rPr>
                        <a:t>(Cumprir escopo  e objetivos do projeto)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265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KPI Custo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(Cumprir o orçamento proposto e não ultrapassar o valor estimado do projeto)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*Não preencher se o budget foi cancelado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29962"/>
                  </a:ext>
                </a:extLst>
              </a:tr>
              <a:tr h="680309">
                <a:tc>
                  <a:txBody>
                    <a:bodyPr/>
                    <a:lstStyle/>
                    <a:p>
                      <a:r>
                        <a:rPr lang="pt-BR" b="1" dirty="0"/>
                        <a:t>KPI Prazo</a:t>
                      </a:r>
                    </a:p>
                    <a:p>
                      <a:r>
                        <a:rPr lang="pt-BR" sz="1050" b="1" dirty="0">
                          <a:solidFill>
                            <a:srgbClr val="002060"/>
                          </a:solidFill>
                        </a:rPr>
                        <a:t>(Cumprir com os prazos estipulados no cronograma do projeto)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34955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18E90D59-A313-4EB7-A09A-BC1A7856B460}"/>
              </a:ext>
            </a:extLst>
          </p:cNvPr>
          <p:cNvSpPr txBox="1"/>
          <p:nvPr/>
        </p:nvSpPr>
        <p:spPr>
          <a:xfrm>
            <a:off x="9994" y="6429375"/>
            <a:ext cx="13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LEGENDA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6E7F281-99AF-89E2-F8E9-97E65E5E3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829" y="6428169"/>
            <a:ext cx="2993395" cy="3048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FC22550-F1B4-B785-22B9-BCDE07631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497" y="6410411"/>
            <a:ext cx="2901948" cy="30482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A1F0E6F-1901-D957-4FC2-823A2A193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331" y="6378326"/>
            <a:ext cx="287756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56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711" y="53270"/>
            <a:ext cx="1391737" cy="84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225287" y="772363"/>
            <a:ext cx="1168816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</a:t>
            </a:r>
            <a:endParaRPr lang="pt-BR" sz="1400" b="1" dirty="0">
              <a:latin typeface="Century Gothic" panose="020B0502020202020204"/>
            </a:endParaRPr>
          </a:p>
          <a:p>
            <a:pPr algn="just">
              <a:defRPr/>
            </a:pPr>
            <a:r>
              <a:rPr lang="pt-BR" sz="1400" dirty="0"/>
              <a:t>Inserir na VIX atitudes de responsabilidade socioambientais trazendo maior conscientização para seus consumidores, colaboradores e parceiros. Assumir ainda mais compromissos pelo impacto que nosso negócio gera nas pessoas, comunidades e no planeta e se esforçar para se tornar uma fonte positiva de mudança.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</a:t>
            </a:r>
          </a:p>
          <a:p>
            <a:pPr algn="just"/>
            <a:r>
              <a:rPr lang="pt-BR" sz="1400" dirty="0"/>
              <a:t>Ser uma empresa  que apoia o movimento global em prol do meio ambiente com ações sustentáveis em todas as áreas. </a:t>
            </a:r>
          </a:p>
          <a:p>
            <a:pPr algn="just"/>
            <a:r>
              <a:rPr lang="pt-BR" sz="1400" dirty="0"/>
              <a:t>Despertar as equipes para muitas possibilidades de inovação no trabalho e desenvolver agentes transformadores internos.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Principais pilares:</a:t>
            </a:r>
          </a:p>
          <a:p>
            <a:pPr algn="just"/>
            <a:r>
              <a:rPr lang="pt-BR" sz="1400" dirty="0"/>
              <a:t>- Empoderamento Feminino</a:t>
            </a:r>
          </a:p>
          <a:p>
            <a:pPr algn="just"/>
            <a:r>
              <a:rPr lang="pt-BR" sz="1400" dirty="0"/>
              <a:t>- Responsabilidade do desenvolvimento sustentável reforçando o seu </a:t>
            </a:r>
            <a:r>
              <a:rPr lang="pt-BR" sz="1400" i="1" dirty="0" err="1"/>
              <a:t>lifestyle</a:t>
            </a:r>
            <a:r>
              <a:rPr lang="pt-BR" sz="1400" dirty="0"/>
              <a:t> ligado a natureza, mar e o meio ambiente. </a:t>
            </a:r>
          </a:p>
          <a:p>
            <a:pPr algn="just"/>
            <a:endParaRPr lang="pt-BR" sz="1400" dirty="0"/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Ações (Cronograma)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Diagnóstico ESG junto a consultoria contratada (Matriz de materialidade, análise SWOT do negócio e definição de ODS)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400" dirty="0"/>
              <a:t>Definição dos objetivos estratégicos de sustentabilidade (KPIs e plano estratégico)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Kickoff</a:t>
            </a: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do plano estratégico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400" dirty="0" err="1">
                <a:solidFill>
                  <a:prstClr val="white"/>
                </a:solidFill>
                <a:latin typeface="Century Gothic" panose="020B0502020202020204"/>
              </a:rPr>
              <a:t>Rebranding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 Lançamento linha CARE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Fomentar parcerias externas e plano de divulgação site/assessorias</a:t>
            </a:r>
            <a:endParaRPr kumimoji="0" lang="pt-BR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sz="14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</a:t>
            </a:r>
          </a:p>
          <a:p>
            <a:pPr algn="just">
              <a:defRPr/>
            </a:pPr>
            <a:r>
              <a:rPr lang="pt-BR" sz="1400" dirty="0"/>
              <a:t>Ser uma marca engajada com seu propósito e valores e ser reconhecida como responsável e ativa em causas ligadas à preocupação ambiental e empoderamento feminino, fortalecendo sua plataforma de marca e seu posicionamento perante seus funcionários , parceiros e clientes.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solidFill>
                  <a:prstClr val="white"/>
                </a:solidFill>
                <a:latin typeface="Century Gothic" panose="020B0502020202020204"/>
              </a:rPr>
              <a:t>Sugestão Budget: 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R$ 64K</a:t>
            </a:r>
            <a:endParaRPr kumimoji="0" lang="pt-BR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8ABA5-EEE4-443D-A802-D4A4B637AB40}"/>
              </a:ext>
            </a:extLst>
          </p:cNvPr>
          <p:cNvSpPr txBox="1"/>
          <p:nvPr/>
        </p:nvSpPr>
        <p:spPr>
          <a:xfrm>
            <a:off x="53265" y="26631"/>
            <a:ext cx="877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4. Projeto: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Rollout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Projeto 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ESG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Área: Branding x 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Marketing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 Ano 2024</a:t>
            </a:r>
          </a:p>
        </p:txBody>
      </p:sp>
    </p:spTree>
    <p:extLst>
      <p:ext uri="{BB962C8B-B14F-4D97-AF65-F5344CB8AC3E}">
        <p14:creationId xmlns:p14="http://schemas.microsoft.com/office/powerpoint/2010/main" val="636321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28DD19A-8D31-A3EE-7EB2-F87FA81DA4CA}"/>
              </a:ext>
            </a:extLst>
          </p:cNvPr>
          <p:cNvSpPr txBox="1"/>
          <p:nvPr/>
        </p:nvSpPr>
        <p:spPr>
          <a:xfrm>
            <a:off x="689110" y="318057"/>
            <a:ext cx="83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Cronograma</a:t>
            </a:r>
          </a:p>
        </p:txBody>
      </p:sp>
      <p:pic>
        <p:nvPicPr>
          <p:cNvPr id="3" name="Imagem 2" descr="objective130">
            <a:extLst>
              <a:ext uri="{FF2B5EF4-FFF2-40B4-BE49-F238E27FC236}">
                <a16:creationId xmlns:a16="http://schemas.microsoft.com/office/drawing/2014/main" id="{34CCE08E-7AA7-DC00-2B3E-87979CB919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164146"/>
            <a:ext cx="605873" cy="5620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601089C-F405-8BE1-92F8-0593EDF76F4F}"/>
              </a:ext>
            </a:extLst>
          </p:cNvPr>
          <p:cNvSpPr/>
          <p:nvPr/>
        </p:nvSpPr>
        <p:spPr>
          <a:xfrm>
            <a:off x="689110" y="6503539"/>
            <a:ext cx="225284" cy="2120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74BD82D-901A-48D3-4603-938CCE9256EE}"/>
              </a:ext>
            </a:extLst>
          </p:cNvPr>
          <p:cNvSpPr/>
          <p:nvPr/>
        </p:nvSpPr>
        <p:spPr>
          <a:xfrm>
            <a:off x="3048000" y="6513513"/>
            <a:ext cx="225284" cy="2120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40232B9-078A-859D-572C-7265DFF09089}"/>
              </a:ext>
            </a:extLst>
          </p:cNvPr>
          <p:cNvSpPr txBox="1"/>
          <p:nvPr/>
        </p:nvSpPr>
        <p:spPr>
          <a:xfrm>
            <a:off x="914394" y="6477472"/>
            <a:ext cx="198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Tarefas realizadas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487EE95-251F-4D62-7772-CB81282B5A94}"/>
              </a:ext>
            </a:extLst>
          </p:cNvPr>
          <p:cNvSpPr txBox="1"/>
          <p:nvPr/>
        </p:nvSpPr>
        <p:spPr>
          <a:xfrm>
            <a:off x="3419061" y="6467560"/>
            <a:ext cx="198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Tarefas a realizar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13DC2FDD-290E-1A82-45DE-7B7C7380D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467167"/>
              </p:ext>
            </p:extLst>
          </p:nvPr>
        </p:nvGraphicFramePr>
        <p:xfrm>
          <a:off x="1217885" y="1309392"/>
          <a:ext cx="9756229" cy="3117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240">
                  <a:extLst>
                    <a:ext uri="{9D8B030D-6E8A-4147-A177-3AD203B41FA5}">
                      <a16:colId xmlns:a16="http://schemas.microsoft.com/office/drawing/2014/main" val="2633638724"/>
                    </a:ext>
                  </a:extLst>
                </a:gridCol>
                <a:gridCol w="490183">
                  <a:extLst>
                    <a:ext uri="{9D8B030D-6E8A-4147-A177-3AD203B41FA5}">
                      <a16:colId xmlns:a16="http://schemas.microsoft.com/office/drawing/2014/main" val="3290536743"/>
                    </a:ext>
                  </a:extLst>
                </a:gridCol>
                <a:gridCol w="482986">
                  <a:extLst>
                    <a:ext uri="{9D8B030D-6E8A-4147-A177-3AD203B41FA5}">
                      <a16:colId xmlns:a16="http://schemas.microsoft.com/office/drawing/2014/main" val="701329914"/>
                    </a:ext>
                  </a:extLst>
                </a:gridCol>
                <a:gridCol w="618635">
                  <a:extLst>
                    <a:ext uri="{9D8B030D-6E8A-4147-A177-3AD203B41FA5}">
                      <a16:colId xmlns:a16="http://schemas.microsoft.com/office/drawing/2014/main" val="1921050421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807252968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194742743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329184021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2063227449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139379840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269508098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4110716619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739097805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2947277126"/>
                    </a:ext>
                  </a:extLst>
                </a:gridCol>
              </a:tblGrid>
              <a:tr h="683733">
                <a:tc>
                  <a:txBody>
                    <a:bodyPr/>
                    <a:lstStyle/>
                    <a:p>
                      <a:r>
                        <a:rPr lang="pt-BR" dirty="0"/>
                        <a:t>Atividades</a:t>
                      </a: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919629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13681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pt-B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Diagnóstico ESG junto a consultoria contratada 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52265"/>
                  </a:ext>
                </a:extLst>
              </a:tr>
              <a:tr h="601750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/>
                        <a:t>Definição dos objetivos estratégicos e responsáveis (KPIs e Plano)</a:t>
                      </a:r>
                      <a:endParaRPr lang="pt-BR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418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Elaboração do plano estratégico/ </a:t>
                      </a:r>
                      <a:r>
                        <a:rPr kumimoji="0" lang="pt-BR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kick</a:t>
                      </a:r>
                      <a:r>
                        <a:rPr kumimoji="0" lang="pt-B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off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217838"/>
                  </a:ext>
                </a:extLst>
              </a:tr>
              <a:tr h="53372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Parceria com o Instituto Anavilhanas</a:t>
                      </a:r>
                      <a:endParaRPr kumimoji="0" lang="pt-B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0015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1BF1EA5B-E72C-7BFB-6750-485D3C488E34}"/>
              </a:ext>
            </a:extLst>
          </p:cNvPr>
          <p:cNvSpPr txBox="1"/>
          <p:nvPr/>
        </p:nvSpPr>
        <p:spPr>
          <a:xfrm>
            <a:off x="4311127" y="1510456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PRAZOS</a:t>
            </a: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6C311BAF-7343-AC02-1A54-1342937DC17B}"/>
              </a:ext>
            </a:extLst>
          </p:cNvPr>
          <p:cNvGraphicFramePr>
            <a:graphicFrameLocks noGrp="1"/>
          </p:cNvGraphicFramePr>
          <p:nvPr/>
        </p:nvGraphicFramePr>
        <p:xfrm>
          <a:off x="4112345" y="1496450"/>
          <a:ext cx="6639338" cy="365760"/>
        </p:xfrm>
        <a:graphic>
          <a:graphicData uri="http://schemas.openxmlformats.org/drawingml/2006/table">
            <a:tbl>
              <a:tblPr/>
              <a:tblGrid>
                <a:gridCol w="6639338">
                  <a:extLst>
                    <a:ext uri="{9D8B030D-6E8A-4147-A177-3AD203B41FA5}">
                      <a16:colId xmlns:a16="http://schemas.microsoft.com/office/drawing/2014/main" val="2787837122"/>
                    </a:ext>
                  </a:extLst>
                </a:gridCol>
              </a:tblGrid>
              <a:tr h="308495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2024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004071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E10980E9-D933-524C-8E4A-56F9B26FA2CE}"/>
              </a:ext>
            </a:extLst>
          </p:cNvPr>
          <p:cNvSpPr/>
          <p:nvPr/>
        </p:nvSpPr>
        <p:spPr>
          <a:xfrm>
            <a:off x="3273282" y="2375267"/>
            <a:ext cx="4090043" cy="3429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highlight>
                <a:srgbClr val="FFFF00"/>
              </a:highligh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A2183DB-0AC7-1534-3FD7-EC6CA750AA6E}"/>
              </a:ext>
            </a:extLst>
          </p:cNvPr>
          <p:cNvSpPr/>
          <p:nvPr/>
        </p:nvSpPr>
        <p:spPr>
          <a:xfrm>
            <a:off x="7605380" y="2890740"/>
            <a:ext cx="1251299" cy="3657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48A3680-DE88-8738-CC85-7831A7916F94}"/>
              </a:ext>
            </a:extLst>
          </p:cNvPr>
          <p:cNvSpPr/>
          <p:nvPr/>
        </p:nvSpPr>
        <p:spPr>
          <a:xfrm>
            <a:off x="7605380" y="3437606"/>
            <a:ext cx="1251299" cy="3551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CAD93DC-C00A-6E5F-CE11-4982442B2C76}"/>
              </a:ext>
            </a:extLst>
          </p:cNvPr>
          <p:cNvSpPr/>
          <p:nvPr/>
        </p:nvSpPr>
        <p:spPr>
          <a:xfrm>
            <a:off x="5550568" y="3938459"/>
            <a:ext cx="3898232" cy="4548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11011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775" y="80940"/>
            <a:ext cx="1219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1126044" y="880128"/>
            <a:ext cx="946206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Intensificar na VIX atitudes de responsabilidade socioambientais trazendo conscientização para seus consumidores, colaboradores e parceiros.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 uma empresa  que apoia o movimento global em prol do meio ambiente com ações sustentáveis em todas as áreas. Despertar as equipes para muitas possibilidades de inovação no trabalho e desenvolver agentes transformadores internos.</a:t>
            </a:r>
          </a:p>
          <a:p>
            <a:pPr algn="just">
              <a:defRPr/>
            </a:pPr>
            <a:r>
              <a:rPr lang="pt-BR" sz="1200" dirty="0">
                <a:solidFill>
                  <a:prstClr val="white"/>
                </a:solidFill>
                <a:latin typeface="Arial" panose="020B0604020202020204"/>
              </a:rPr>
              <a:t>Principais pilares:</a:t>
            </a:r>
          </a:p>
          <a:p>
            <a:pPr algn="just">
              <a:defRPr/>
            </a:pPr>
            <a:r>
              <a:rPr lang="pt-BR" sz="1200" dirty="0">
                <a:solidFill>
                  <a:prstClr val="white"/>
                </a:solidFill>
                <a:latin typeface="Arial" panose="020B0604020202020204"/>
              </a:rPr>
              <a:t>- Empoderamento Feminino</a:t>
            </a:r>
          </a:p>
          <a:p>
            <a:pPr algn="just">
              <a:defRPr/>
            </a:pPr>
            <a:r>
              <a:rPr lang="pt-BR" sz="1200" dirty="0">
                <a:solidFill>
                  <a:prstClr val="white"/>
                </a:solidFill>
                <a:latin typeface="Arial" panose="020B0604020202020204"/>
              </a:rPr>
              <a:t>- Responsabilidade do desenvolvimento sustentável reforçando o seu </a:t>
            </a:r>
            <a:r>
              <a:rPr lang="pt-BR" sz="1200" dirty="0" err="1">
                <a:solidFill>
                  <a:prstClr val="white"/>
                </a:solidFill>
                <a:latin typeface="Arial" panose="020B0604020202020204"/>
              </a:rPr>
              <a:t>lifestyle</a:t>
            </a:r>
            <a:r>
              <a:rPr lang="pt-BR" sz="1200" dirty="0">
                <a:solidFill>
                  <a:prstClr val="white"/>
                </a:solidFill>
                <a:latin typeface="Arial" panose="020B0604020202020204"/>
              </a:rPr>
              <a:t> ligado a natureza, mar e o meio ambiente.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 uma marca engajada com seu propósito e valores e ser reconhecida como responsável e ativa em causas ligadas à preocupação ambiental e empoderamento feminino, fortalecendo sua plataforma de marca e seu posicionamento perante seus funcionários , parceiros e clientes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022A22-6C18-4D91-B741-A0E6E538A2C2}"/>
              </a:ext>
            </a:extLst>
          </p:cNvPr>
          <p:cNvSpPr txBox="1"/>
          <p:nvPr/>
        </p:nvSpPr>
        <p:spPr>
          <a:xfrm>
            <a:off x="1126044" y="35756"/>
            <a:ext cx="877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ESG -KPIs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Área: MARKETING/Ano 2024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706BADF9-A8A2-4292-A613-7A30E55E1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224266"/>
              </p:ext>
            </p:extLst>
          </p:nvPr>
        </p:nvGraphicFramePr>
        <p:xfrm>
          <a:off x="165108" y="3863726"/>
          <a:ext cx="11821328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332">
                  <a:extLst>
                    <a:ext uri="{9D8B030D-6E8A-4147-A177-3AD203B41FA5}">
                      <a16:colId xmlns:a16="http://schemas.microsoft.com/office/drawing/2014/main" val="1344675388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2475600156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1675688728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248062083"/>
                    </a:ext>
                  </a:extLst>
                </a:gridCol>
              </a:tblGrid>
              <a:tr h="461676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KPI Performance</a:t>
                      </a:r>
                    </a:p>
                    <a:p>
                      <a:r>
                        <a:rPr lang="pt-BR" sz="1100" dirty="0">
                          <a:solidFill>
                            <a:srgbClr val="002060"/>
                          </a:solidFill>
                        </a:rPr>
                        <a:t>(Cumprir escopo  e objetivos do projeto)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BR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265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KPI Custo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(Cumprir o orçamento proposto e não ultrapassar o valor estimado do projeto)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*Não preencher se o budget foi cancelado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29962"/>
                  </a:ext>
                </a:extLst>
              </a:tr>
              <a:tr h="680309">
                <a:tc>
                  <a:txBody>
                    <a:bodyPr/>
                    <a:lstStyle/>
                    <a:p>
                      <a:r>
                        <a:rPr lang="pt-BR" b="1" dirty="0"/>
                        <a:t>KPI Prazo</a:t>
                      </a:r>
                    </a:p>
                    <a:p>
                      <a:r>
                        <a:rPr lang="pt-BR" sz="1050" b="1" dirty="0">
                          <a:solidFill>
                            <a:srgbClr val="002060"/>
                          </a:solidFill>
                        </a:rPr>
                        <a:t>(Cumprir com os prazos estipulados no cronograma do projeto)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34955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18E90D59-A313-4EB7-A09A-BC1A7856B460}"/>
              </a:ext>
            </a:extLst>
          </p:cNvPr>
          <p:cNvSpPr txBox="1"/>
          <p:nvPr/>
        </p:nvSpPr>
        <p:spPr>
          <a:xfrm>
            <a:off x="9994" y="6429375"/>
            <a:ext cx="13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LEGENDA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6E7F281-99AF-89E2-F8E9-97E65E5E3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829" y="6428169"/>
            <a:ext cx="2993395" cy="3048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FC22550-F1B4-B785-22B9-BCDE07631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497" y="6410411"/>
            <a:ext cx="2901948" cy="30482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A1F0E6F-1901-D957-4FC2-823A2A193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331" y="6378326"/>
            <a:ext cx="287756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06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711" y="53270"/>
            <a:ext cx="1391737" cy="84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225287" y="772363"/>
            <a:ext cx="1168816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latin typeface="Century Gothic" panose="020B0502020202020204"/>
              </a:rPr>
              <a:t>Realização de um  plano de ação a partir de um diagnóstico de marca de luxo sugerido pela consultoria MCF no ano de 2023.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sz="1400" dirty="0"/>
              <a:t>Potencializar estratégias de comunicação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sz="1400" dirty="0"/>
              <a:t>Assegurar a consistência da comunicação da marca em todos os pontos de contato com o mercado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sz="1400" dirty="0"/>
              <a:t>Expandir </a:t>
            </a:r>
            <a:r>
              <a:rPr lang="pt-BR" sz="1400" dirty="0" err="1"/>
              <a:t>brand</a:t>
            </a:r>
            <a:r>
              <a:rPr lang="pt-BR" sz="1400" dirty="0"/>
              <a:t> </a:t>
            </a:r>
            <a:r>
              <a:rPr lang="pt-BR" sz="1400" dirty="0" err="1"/>
              <a:t>awareness</a:t>
            </a:r>
            <a:r>
              <a:rPr lang="pt-BR" sz="1400" dirty="0"/>
              <a:t> e impactar novos públicos 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algn="just"/>
            <a:endParaRPr lang="pt-BR" sz="1400" dirty="0"/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Ações (Cronograma)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Brand Persona – humanizar a marca através da Paula Hermanny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Storytelling</a:t>
            </a: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 atributo “</a:t>
            </a:r>
            <a:r>
              <a:rPr kumimoji="0" lang="pt-BR" sz="1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made</a:t>
            </a: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</a:t>
            </a:r>
            <a:r>
              <a:rPr kumimoji="0" lang="pt-BR" sz="1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Brazil</a:t>
            </a: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 - tornar mais claros e consistentes os atributos diferenciadores em todos os pontos de contato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 (ACREDITO SER MAIS PARA US QUE BR)</a:t>
            </a:r>
            <a:endParaRPr kumimoji="0" lang="pt-BR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Ocasiões de uso – trazer um novo olhar para o produto, em novos momentos, de novas formas, ampliando a percepção das consumidoras e consequentemente mais trafego/receita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1400" dirty="0">
              <a:solidFill>
                <a:prstClr val="white"/>
              </a:solidFill>
              <a:latin typeface="Century Gothic" panose="020B0502020202020204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14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/>
              <a:t>Fortalecimento do marketing como guardião da marca, com desdobramento em todos os pontos de contato para mais consistência na experiência VIX PAULA HERMANNY (Estratégia unificada entre países, processos e áreas);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/>
              <a:t>Com DNA forte e essências bem trabalhadas, acreditamos no potencial de tornar o </a:t>
            </a:r>
            <a:r>
              <a:rPr lang="pt-BR" sz="1400" i="1" dirty="0" err="1"/>
              <a:t>heritage</a:t>
            </a:r>
            <a:r>
              <a:rPr lang="pt-BR" sz="1400" dirty="0"/>
              <a:t> e atributos de diferenciação claros e consistentes em todos os pontos de contato.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solidFill>
                  <a:prstClr val="white"/>
                </a:solidFill>
                <a:latin typeface="Century Gothic" panose="020B0502020202020204"/>
              </a:rPr>
              <a:t>Sugestão Budget: 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R$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8ABA5-EEE4-443D-A802-D4A4B637AB40}"/>
              </a:ext>
            </a:extLst>
          </p:cNvPr>
          <p:cNvSpPr txBox="1"/>
          <p:nvPr/>
        </p:nvSpPr>
        <p:spPr>
          <a:xfrm>
            <a:off x="53265" y="26631"/>
            <a:ext cx="877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5. Projeto: Comunicação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Storytelling</a:t>
            </a:r>
            <a:endParaRPr lang="pt-BR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Área: Branding x 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Marketing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 Ano 2024</a:t>
            </a:r>
          </a:p>
        </p:txBody>
      </p:sp>
    </p:spTree>
    <p:extLst>
      <p:ext uri="{BB962C8B-B14F-4D97-AF65-F5344CB8AC3E}">
        <p14:creationId xmlns:p14="http://schemas.microsoft.com/office/powerpoint/2010/main" val="2073679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28DD19A-8D31-A3EE-7EB2-F87FA81DA4CA}"/>
              </a:ext>
            </a:extLst>
          </p:cNvPr>
          <p:cNvSpPr txBox="1"/>
          <p:nvPr/>
        </p:nvSpPr>
        <p:spPr>
          <a:xfrm>
            <a:off x="689110" y="318057"/>
            <a:ext cx="83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Cronograma</a:t>
            </a:r>
          </a:p>
        </p:txBody>
      </p:sp>
      <p:pic>
        <p:nvPicPr>
          <p:cNvPr id="3" name="Imagem 2" descr="objective130">
            <a:extLst>
              <a:ext uri="{FF2B5EF4-FFF2-40B4-BE49-F238E27FC236}">
                <a16:creationId xmlns:a16="http://schemas.microsoft.com/office/drawing/2014/main" id="{34CCE08E-7AA7-DC00-2B3E-87979CB919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164146"/>
            <a:ext cx="605873" cy="5620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601089C-F405-8BE1-92F8-0593EDF76F4F}"/>
              </a:ext>
            </a:extLst>
          </p:cNvPr>
          <p:cNvSpPr/>
          <p:nvPr/>
        </p:nvSpPr>
        <p:spPr>
          <a:xfrm>
            <a:off x="689110" y="6503539"/>
            <a:ext cx="225284" cy="2120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74BD82D-901A-48D3-4603-938CCE9256EE}"/>
              </a:ext>
            </a:extLst>
          </p:cNvPr>
          <p:cNvSpPr/>
          <p:nvPr/>
        </p:nvSpPr>
        <p:spPr>
          <a:xfrm>
            <a:off x="3048000" y="6513513"/>
            <a:ext cx="225284" cy="2120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40232B9-078A-859D-572C-7265DFF09089}"/>
              </a:ext>
            </a:extLst>
          </p:cNvPr>
          <p:cNvSpPr txBox="1"/>
          <p:nvPr/>
        </p:nvSpPr>
        <p:spPr>
          <a:xfrm>
            <a:off x="914394" y="6477472"/>
            <a:ext cx="198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Tarefas realizadas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487EE95-251F-4D62-7772-CB81282B5A94}"/>
              </a:ext>
            </a:extLst>
          </p:cNvPr>
          <p:cNvSpPr txBox="1"/>
          <p:nvPr/>
        </p:nvSpPr>
        <p:spPr>
          <a:xfrm>
            <a:off x="3419061" y="6467560"/>
            <a:ext cx="198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Tarefas a realizar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13DC2FDD-290E-1A82-45DE-7B7C7380D510}"/>
              </a:ext>
            </a:extLst>
          </p:cNvPr>
          <p:cNvGraphicFramePr>
            <a:graphicFrameLocks noGrp="1"/>
          </p:cNvGraphicFramePr>
          <p:nvPr/>
        </p:nvGraphicFramePr>
        <p:xfrm>
          <a:off x="1217885" y="1309392"/>
          <a:ext cx="9756229" cy="3233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240">
                  <a:extLst>
                    <a:ext uri="{9D8B030D-6E8A-4147-A177-3AD203B41FA5}">
                      <a16:colId xmlns:a16="http://schemas.microsoft.com/office/drawing/2014/main" val="2633638724"/>
                    </a:ext>
                  </a:extLst>
                </a:gridCol>
                <a:gridCol w="490183">
                  <a:extLst>
                    <a:ext uri="{9D8B030D-6E8A-4147-A177-3AD203B41FA5}">
                      <a16:colId xmlns:a16="http://schemas.microsoft.com/office/drawing/2014/main" val="3290536743"/>
                    </a:ext>
                  </a:extLst>
                </a:gridCol>
                <a:gridCol w="482986">
                  <a:extLst>
                    <a:ext uri="{9D8B030D-6E8A-4147-A177-3AD203B41FA5}">
                      <a16:colId xmlns:a16="http://schemas.microsoft.com/office/drawing/2014/main" val="701329914"/>
                    </a:ext>
                  </a:extLst>
                </a:gridCol>
                <a:gridCol w="618635">
                  <a:extLst>
                    <a:ext uri="{9D8B030D-6E8A-4147-A177-3AD203B41FA5}">
                      <a16:colId xmlns:a16="http://schemas.microsoft.com/office/drawing/2014/main" val="1921050421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807252968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194742743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329184021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2063227449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139379840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269508098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4110716619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739097805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2947277126"/>
                    </a:ext>
                  </a:extLst>
                </a:gridCol>
              </a:tblGrid>
              <a:tr h="683733">
                <a:tc>
                  <a:txBody>
                    <a:bodyPr/>
                    <a:lstStyle/>
                    <a:p>
                      <a:r>
                        <a:rPr lang="pt-BR" dirty="0"/>
                        <a:t>Atividades</a:t>
                      </a: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919629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13681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Brand Persona (conteúdos Paula)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52265"/>
                  </a:ext>
                </a:extLst>
              </a:tr>
              <a:tr h="601750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Atualizar Brand Book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4185"/>
                  </a:ext>
                </a:extLst>
              </a:tr>
              <a:tr h="62856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Comunicação (reforçar imagem da marca)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217838"/>
                  </a:ext>
                </a:extLst>
              </a:tr>
              <a:tr h="53372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Sustentabilidade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1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Comunicar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Linha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Care e Casa Vix)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0015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1BF1EA5B-E72C-7BFB-6750-485D3C488E34}"/>
              </a:ext>
            </a:extLst>
          </p:cNvPr>
          <p:cNvSpPr txBox="1"/>
          <p:nvPr/>
        </p:nvSpPr>
        <p:spPr>
          <a:xfrm>
            <a:off x="4311127" y="1510456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PRAZOS</a:t>
            </a: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6C311BAF-7343-AC02-1A54-1342937DC17B}"/>
              </a:ext>
            </a:extLst>
          </p:cNvPr>
          <p:cNvGraphicFramePr>
            <a:graphicFrameLocks noGrp="1"/>
          </p:cNvGraphicFramePr>
          <p:nvPr/>
        </p:nvGraphicFramePr>
        <p:xfrm>
          <a:off x="4112345" y="1496450"/>
          <a:ext cx="6639338" cy="365760"/>
        </p:xfrm>
        <a:graphic>
          <a:graphicData uri="http://schemas.openxmlformats.org/drawingml/2006/table">
            <a:tbl>
              <a:tblPr/>
              <a:tblGrid>
                <a:gridCol w="6639338">
                  <a:extLst>
                    <a:ext uri="{9D8B030D-6E8A-4147-A177-3AD203B41FA5}">
                      <a16:colId xmlns:a16="http://schemas.microsoft.com/office/drawing/2014/main" val="2787837122"/>
                    </a:ext>
                  </a:extLst>
                </a:gridCol>
              </a:tblGrid>
              <a:tr h="308495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2024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004071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AAA38063-6ED1-7A29-22E1-598319D3FC9A}"/>
              </a:ext>
            </a:extLst>
          </p:cNvPr>
          <p:cNvSpPr/>
          <p:nvPr/>
        </p:nvSpPr>
        <p:spPr>
          <a:xfrm>
            <a:off x="3212525" y="2359799"/>
            <a:ext cx="7539158" cy="4513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highlight>
                <a:srgbClr val="FFFF00"/>
              </a:highlight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1966F19-56EA-4669-6625-208EE8829446}"/>
              </a:ext>
            </a:extLst>
          </p:cNvPr>
          <p:cNvSpPr/>
          <p:nvPr/>
        </p:nvSpPr>
        <p:spPr>
          <a:xfrm>
            <a:off x="6882049" y="2939453"/>
            <a:ext cx="3869634" cy="3517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38A06BB-66AB-E627-DBCA-83A5C70CA976}"/>
              </a:ext>
            </a:extLst>
          </p:cNvPr>
          <p:cNvSpPr/>
          <p:nvPr/>
        </p:nvSpPr>
        <p:spPr>
          <a:xfrm>
            <a:off x="3212524" y="3449967"/>
            <a:ext cx="7539159" cy="4003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highlight>
                <a:srgbClr val="FFFF00"/>
              </a:highlight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B1D391E-0F1E-B6B0-F9CD-FBE5C6A7E780}"/>
              </a:ext>
            </a:extLst>
          </p:cNvPr>
          <p:cNvSpPr/>
          <p:nvPr/>
        </p:nvSpPr>
        <p:spPr>
          <a:xfrm>
            <a:off x="3212524" y="4020363"/>
            <a:ext cx="7539159" cy="4003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75854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775" y="80940"/>
            <a:ext cx="1219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1093752" y="809593"/>
            <a:ext cx="97350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>
              <a:defRPr/>
            </a:pPr>
            <a:r>
              <a:rPr lang="pt-BR" sz="1200" dirty="0"/>
              <a:t>Humanização da Paula através do </a:t>
            </a:r>
            <a:r>
              <a:rPr lang="pt-BR" sz="1200" dirty="0" err="1"/>
              <a:t>storytelling</a:t>
            </a:r>
            <a:r>
              <a:rPr lang="pt-BR" sz="1200" dirty="0"/>
              <a:t> e comunicação;</a:t>
            </a:r>
          </a:p>
          <a:p>
            <a:pPr>
              <a:defRPr/>
            </a:pPr>
            <a:r>
              <a:rPr lang="pt-BR" sz="1200" dirty="0"/>
              <a:t>Explorar melhorar a comunicação do 'MADE IN BRAZIL', um dos principais ativos da marca</a:t>
            </a:r>
          </a:p>
          <a:p>
            <a:pPr>
              <a:defRPr/>
            </a:pPr>
            <a:r>
              <a:rPr lang="pt-BR" sz="1200" dirty="0"/>
              <a:t>Explorar ocasiões de uso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dirty="0"/>
              <a:t>Potencializar estratégias de comunicação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dirty="0"/>
              <a:t>Assegurar a consistência da comunicação da marca em todos os pontos de contato com o mercado</a:t>
            </a:r>
            <a:endParaRPr lang="pt-BR" sz="1200" b="1" dirty="0">
              <a:solidFill>
                <a:srgbClr val="00B050"/>
              </a:solidFill>
              <a:latin typeface="Century Gothic" panose="020B0502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dirty="0"/>
              <a:t>Expandir </a:t>
            </a:r>
            <a:r>
              <a:rPr lang="pt-BR" sz="1200" dirty="0" err="1"/>
              <a:t>brand</a:t>
            </a:r>
            <a:r>
              <a:rPr lang="pt-BR" sz="1200" dirty="0"/>
              <a:t> </a:t>
            </a:r>
            <a:r>
              <a:rPr lang="pt-BR" sz="1200" dirty="0" err="1"/>
              <a:t>awareness</a:t>
            </a:r>
            <a:r>
              <a:rPr lang="pt-BR" sz="1200" dirty="0"/>
              <a:t> e impactar novos públicos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- Fortalecimento do marketing como guardião da marca, com desdobramento em todos os pontos de contato para mais consistência na experiência VIX PAULA HERMANNY (Estratégia unificada entre países, processos e áreas);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- Com DNA forte e essências bem trabalhadas, acreditamos no potencial de tornar o </a:t>
            </a:r>
            <a:r>
              <a:rPr lang="pt-BR" sz="1200" i="1" dirty="0" err="1"/>
              <a:t>heritage</a:t>
            </a:r>
            <a:r>
              <a:rPr lang="pt-BR" sz="1200" dirty="0"/>
              <a:t> e atributos de diferenciação claros e consistentes em todos os pontos de contato.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022A22-6C18-4D91-B741-A0E6E538A2C2}"/>
              </a:ext>
            </a:extLst>
          </p:cNvPr>
          <p:cNvSpPr txBox="1"/>
          <p:nvPr/>
        </p:nvSpPr>
        <p:spPr>
          <a:xfrm>
            <a:off x="1093752" y="59293"/>
            <a:ext cx="877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Comunicação e </a:t>
            </a:r>
            <a:r>
              <a:rPr lang="pt-BR" b="1" dirty="0" err="1">
                <a:solidFill>
                  <a:prstClr val="white"/>
                </a:solidFill>
                <a:latin typeface="Century Gothic" panose="020B0502020202020204"/>
              </a:rPr>
              <a:t>Storytelling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-KPIs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Área: Marketing/Ano 2024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706BADF9-A8A2-4292-A613-7A30E55E1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926861"/>
              </p:ext>
            </p:extLst>
          </p:nvPr>
        </p:nvGraphicFramePr>
        <p:xfrm>
          <a:off x="185336" y="3968501"/>
          <a:ext cx="11821328" cy="2409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332">
                  <a:extLst>
                    <a:ext uri="{9D8B030D-6E8A-4147-A177-3AD203B41FA5}">
                      <a16:colId xmlns:a16="http://schemas.microsoft.com/office/drawing/2014/main" val="1344675388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2475600156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1675688728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248062083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KPI Performance</a:t>
                      </a:r>
                    </a:p>
                    <a:p>
                      <a:r>
                        <a:rPr lang="pt-BR" sz="1100" dirty="0">
                          <a:solidFill>
                            <a:srgbClr val="002060"/>
                          </a:solidFill>
                        </a:rPr>
                        <a:t>(Cumprir escopo  e objetivos do projeto)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BR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265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KPI Custo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(Cumprir o orçamento proposto e não ultrapassar o valor estimado do projeto)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*Não preencher se o budget foi cancelado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BR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29962"/>
                  </a:ext>
                </a:extLst>
              </a:tr>
              <a:tr h="680309">
                <a:tc>
                  <a:txBody>
                    <a:bodyPr/>
                    <a:lstStyle/>
                    <a:p>
                      <a:r>
                        <a:rPr lang="pt-BR" b="1" dirty="0"/>
                        <a:t>KPI Prazo</a:t>
                      </a:r>
                    </a:p>
                    <a:p>
                      <a:r>
                        <a:rPr lang="pt-BR" sz="1050" b="1" dirty="0">
                          <a:solidFill>
                            <a:srgbClr val="002060"/>
                          </a:solidFill>
                        </a:rPr>
                        <a:t>(Cumprir com os prazos estipulados no cronograma do projeto)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marL="0" algn="ctr" defTabSz="457200" rtl="0" eaLnBrk="1" latinLnBrk="0" hangingPunct="1"/>
                      <a:endParaRPr lang="pt-BR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34955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18E90D59-A313-4EB7-A09A-BC1A7856B460}"/>
              </a:ext>
            </a:extLst>
          </p:cNvPr>
          <p:cNvSpPr txBox="1"/>
          <p:nvPr/>
        </p:nvSpPr>
        <p:spPr>
          <a:xfrm>
            <a:off x="9994" y="6429375"/>
            <a:ext cx="13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LEGENDA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6E7F281-99AF-89E2-F8E9-97E65E5E3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829" y="6428169"/>
            <a:ext cx="2993395" cy="3048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FC22550-F1B4-B785-22B9-BCDE07631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497" y="6410411"/>
            <a:ext cx="2901948" cy="30482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A1F0E6F-1901-D957-4FC2-823A2A193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331" y="6378326"/>
            <a:ext cx="287756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2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50" y="488272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MARKETING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09E6CA-7909-F2ED-D180-B713120E8656}"/>
              </a:ext>
            </a:extLst>
          </p:cNvPr>
          <p:cNvSpPr txBox="1"/>
          <p:nvPr/>
        </p:nvSpPr>
        <p:spPr>
          <a:xfrm>
            <a:off x="1331650" y="1296139"/>
            <a:ext cx="988972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t-BR" sz="1400" b="1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Projetos 2024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400" b="1" dirty="0" err="1">
                <a:solidFill>
                  <a:prstClr val="white"/>
                </a:solidFill>
                <a:latin typeface="Arial" panose="020B0604020202020204"/>
              </a:rPr>
              <a:t>Collabs</a:t>
            </a:r>
            <a:endParaRPr lang="pt-BR" sz="1400" b="1" dirty="0">
              <a:solidFill>
                <a:prstClr val="white"/>
              </a:solidFill>
              <a:latin typeface="Arial" panose="020B0604020202020204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400" b="1" dirty="0" err="1">
                <a:solidFill>
                  <a:prstClr val="white"/>
                </a:solidFill>
                <a:latin typeface="Arial" panose="020B0604020202020204"/>
              </a:rPr>
              <a:t>Tags</a:t>
            </a:r>
            <a:r>
              <a:rPr lang="pt-BR" sz="1400" b="1" dirty="0">
                <a:solidFill>
                  <a:prstClr val="white"/>
                </a:solidFill>
                <a:latin typeface="Arial" panose="020B0604020202020204"/>
              </a:rPr>
              <a:t> e Embalagens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400" b="1" dirty="0">
                <a:solidFill>
                  <a:prstClr val="white"/>
                </a:solidFill>
                <a:latin typeface="Arial" panose="020B0604020202020204"/>
              </a:rPr>
              <a:t>Visualidade sites BR e US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400" b="1" dirty="0">
                <a:solidFill>
                  <a:prstClr val="white"/>
                </a:solidFill>
                <a:latin typeface="Arial" panose="020B0604020202020204"/>
              </a:rPr>
              <a:t>ESG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400" b="1" dirty="0">
                <a:solidFill>
                  <a:prstClr val="white"/>
                </a:solidFill>
                <a:latin typeface="Arial" panose="020B0604020202020204"/>
              </a:rPr>
              <a:t>Comunicação </a:t>
            </a:r>
            <a:r>
              <a:rPr lang="pt-BR" sz="1400" b="1" dirty="0" err="1">
                <a:solidFill>
                  <a:prstClr val="white"/>
                </a:solidFill>
                <a:latin typeface="Arial" panose="020B0604020202020204"/>
              </a:rPr>
              <a:t>Storytelling</a:t>
            </a:r>
            <a:endParaRPr lang="pt-BR" sz="1400" b="1" dirty="0">
              <a:solidFill>
                <a:prstClr val="white"/>
              </a:solidFill>
              <a:latin typeface="Arial" panose="020B0604020202020204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400" b="1" dirty="0">
                <a:solidFill>
                  <a:prstClr val="white"/>
                </a:solidFill>
                <a:latin typeface="Arial" panose="020B0604020202020204"/>
              </a:rPr>
              <a:t>Lojas Internacionais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400" b="1" dirty="0">
                <a:solidFill>
                  <a:prstClr val="white"/>
                </a:solidFill>
                <a:latin typeface="Arial" panose="020B0604020202020204"/>
              </a:rPr>
              <a:t>Semana de Moda NY (estudo)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A</a:t>
            </a:r>
            <a:r>
              <a:rPr lang="pt-BR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umentar a visibilidade da marca no ambiente online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</a:t>
            </a: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A</a:t>
            </a:r>
            <a:r>
              <a:rPr lang="pt-BR" sz="160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primorar</a:t>
            </a:r>
            <a:r>
              <a:rPr lang="pt-BR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Responsabilidade Social e a Sustentabilidade na cadeia de valor da </a:t>
            </a:r>
            <a:r>
              <a:rPr lang="pt-BR" sz="160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ViX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983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711" y="53270"/>
            <a:ext cx="1391737" cy="84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225287" y="772363"/>
            <a:ext cx="11688161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latin typeface="Century Gothic" panose="020B0502020202020204"/>
              </a:rPr>
              <a:t>Projeto em parceria com MKT US (Alex). Fazer reverberar a abertura de pop-ups em balneários relevantes como um estratégico </a:t>
            </a:r>
            <a:r>
              <a:rPr lang="pt-BR" sz="1400" dirty="0" err="1">
                <a:latin typeface="Century Gothic" panose="020B0502020202020204"/>
              </a:rPr>
              <a:t>brand</a:t>
            </a:r>
            <a:r>
              <a:rPr lang="pt-BR" sz="1400" dirty="0">
                <a:latin typeface="Century Gothic" panose="020B0502020202020204"/>
              </a:rPr>
              <a:t> </a:t>
            </a:r>
            <a:r>
              <a:rPr lang="pt-BR" sz="1400" dirty="0" err="1">
                <a:latin typeface="Century Gothic" panose="020B0502020202020204"/>
              </a:rPr>
              <a:t>moment</a:t>
            </a:r>
            <a:r>
              <a:rPr lang="pt-BR" sz="1400" dirty="0">
                <a:latin typeface="Century Gothic" panose="020B0502020202020204"/>
              </a:rPr>
              <a:t> da marca, que tem em seu repertório fortes referências da estética resort. Essas inaugurações reforçam nossa identidade de marca e colaboram para nos ratificar como referência aspiracional globalmente.  A exclusividade, a atemporalidade, o </a:t>
            </a:r>
            <a:r>
              <a:rPr lang="pt-BR" sz="1400" dirty="0" err="1">
                <a:latin typeface="Century Gothic" panose="020B0502020202020204"/>
              </a:rPr>
              <a:t>travel-oriented</a:t>
            </a:r>
            <a:r>
              <a:rPr lang="pt-BR" sz="1400" dirty="0">
                <a:latin typeface="Century Gothic" panose="020B0502020202020204"/>
              </a:rPr>
              <a:t> e esse sexy-chic solar são </a:t>
            </a:r>
            <a:r>
              <a:rPr lang="pt-BR" sz="1400" dirty="0" err="1">
                <a:latin typeface="Century Gothic" panose="020B0502020202020204"/>
              </a:rPr>
              <a:t>assets</a:t>
            </a:r>
            <a:r>
              <a:rPr lang="pt-BR" sz="1400" dirty="0">
                <a:latin typeface="Century Gothic" panose="020B0502020202020204"/>
              </a:rPr>
              <a:t> compartilhados que devem ser trabalhados pelo Branding em esforços de </a:t>
            </a:r>
            <a:r>
              <a:rPr lang="pt-BR" sz="1400" dirty="0" err="1">
                <a:latin typeface="Century Gothic" panose="020B0502020202020204"/>
              </a:rPr>
              <a:t>Awarness</a:t>
            </a:r>
            <a:r>
              <a:rPr lang="pt-BR" sz="1400" dirty="0">
                <a:latin typeface="Century Gothic" panose="020B0502020202020204"/>
              </a:rPr>
              <a:t> e Sustentação de forma meticulosa, fazendo dessas lojas vitrines não só para quem frequenta tal cidade, mas algo que se torne presente no imaginário da cliente </a:t>
            </a:r>
            <a:r>
              <a:rPr lang="pt-BR" sz="1400" dirty="0" err="1">
                <a:latin typeface="Century Gothic" panose="020B0502020202020204"/>
              </a:rPr>
              <a:t>ViX</a:t>
            </a:r>
            <a:r>
              <a:rPr lang="pt-BR" sz="1400" dirty="0">
                <a:latin typeface="Century Gothic" panose="020B0502020202020204"/>
              </a:rPr>
              <a:t> de outras partes do mundo.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sz="1400" dirty="0"/>
              <a:t>Potencializar estratégias de comunicação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sz="1400" dirty="0"/>
              <a:t>Expandir </a:t>
            </a:r>
            <a:r>
              <a:rPr lang="pt-BR" sz="1400" dirty="0" err="1"/>
              <a:t>brand</a:t>
            </a:r>
            <a:r>
              <a:rPr lang="pt-BR" sz="1400" dirty="0"/>
              <a:t> </a:t>
            </a:r>
            <a:r>
              <a:rPr lang="pt-BR" sz="1400" dirty="0" err="1"/>
              <a:t>awareness</a:t>
            </a:r>
            <a:r>
              <a:rPr lang="pt-BR" sz="1400" dirty="0"/>
              <a:t> e impactar novos públicos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D</a:t>
            </a:r>
            <a:r>
              <a:rPr kumimoji="0" lang="pt-BR" sz="1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emonstrar</a:t>
            </a: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orgulho e entusiasmo por levar a sofisticação </a:t>
            </a:r>
            <a:r>
              <a:rPr kumimoji="0" lang="pt-BR" sz="1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made</a:t>
            </a: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</a:t>
            </a:r>
            <a:r>
              <a:rPr kumimoji="0" lang="pt-BR" sz="1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Brazil</a:t>
            </a: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para diferentes lugares ícones do resort global</a:t>
            </a:r>
          </a:p>
          <a:p>
            <a:pPr algn="just"/>
            <a:endParaRPr lang="pt-BR" sz="1400" dirty="0"/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Ações (Cronograma)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de </a:t>
            </a:r>
            <a:r>
              <a:rPr kumimoji="0" lang="pt-BR" sz="1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mkt</a:t>
            </a: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para abertura da 1ª loja </a:t>
            </a:r>
            <a:r>
              <a:rPr kumimoji="0" lang="pt-BR" sz="1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ViX</a:t>
            </a: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em Saint Tropez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Prospectar possíveis lojas balneário (fazer portfolio apresentações)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14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solidFill>
                  <a:prstClr val="white"/>
                </a:solidFill>
                <a:latin typeface="Century Gothic" panose="020B0502020202020204"/>
              </a:rPr>
              <a:t>Sugestão Budget: Mínimo EUR $40K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8ABA5-EEE4-443D-A802-D4A4B637AB40}"/>
              </a:ext>
            </a:extLst>
          </p:cNvPr>
          <p:cNvSpPr txBox="1"/>
          <p:nvPr/>
        </p:nvSpPr>
        <p:spPr>
          <a:xfrm>
            <a:off x="53265" y="26631"/>
            <a:ext cx="877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6. Projeto: Lojas internacionais</a:t>
            </a:r>
            <a:endParaRPr lang="pt-BR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Área: Branding x 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Marketing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 Ano 2024</a:t>
            </a:r>
          </a:p>
        </p:txBody>
      </p:sp>
    </p:spTree>
    <p:extLst>
      <p:ext uri="{BB962C8B-B14F-4D97-AF65-F5344CB8AC3E}">
        <p14:creationId xmlns:p14="http://schemas.microsoft.com/office/powerpoint/2010/main" val="1001221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28DD19A-8D31-A3EE-7EB2-F87FA81DA4CA}"/>
              </a:ext>
            </a:extLst>
          </p:cNvPr>
          <p:cNvSpPr txBox="1"/>
          <p:nvPr/>
        </p:nvSpPr>
        <p:spPr>
          <a:xfrm>
            <a:off x="689110" y="318057"/>
            <a:ext cx="83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Cronograma</a:t>
            </a:r>
          </a:p>
        </p:txBody>
      </p:sp>
      <p:pic>
        <p:nvPicPr>
          <p:cNvPr id="3" name="Imagem 2" descr="objective130">
            <a:extLst>
              <a:ext uri="{FF2B5EF4-FFF2-40B4-BE49-F238E27FC236}">
                <a16:creationId xmlns:a16="http://schemas.microsoft.com/office/drawing/2014/main" id="{34CCE08E-7AA7-DC00-2B3E-87979CB919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164146"/>
            <a:ext cx="605873" cy="5620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601089C-F405-8BE1-92F8-0593EDF76F4F}"/>
              </a:ext>
            </a:extLst>
          </p:cNvPr>
          <p:cNvSpPr/>
          <p:nvPr/>
        </p:nvSpPr>
        <p:spPr>
          <a:xfrm>
            <a:off x="689110" y="6503539"/>
            <a:ext cx="225284" cy="2120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74BD82D-901A-48D3-4603-938CCE9256EE}"/>
              </a:ext>
            </a:extLst>
          </p:cNvPr>
          <p:cNvSpPr/>
          <p:nvPr/>
        </p:nvSpPr>
        <p:spPr>
          <a:xfrm>
            <a:off x="3048000" y="6513513"/>
            <a:ext cx="225284" cy="2120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40232B9-078A-859D-572C-7265DFF09089}"/>
              </a:ext>
            </a:extLst>
          </p:cNvPr>
          <p:cNvSpPr txBox="1"/>
          <p:nvPr/>
        </p:nvSpPr>
        <p:spPr>
          <a:xfrm>
            <a:off x="914394" y="6477472"/>
            <a:ext cx="198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Tarefas realizadas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487EE95-251F-4D62-7772-CB81282B5A94}"/>
              </a:ext>
            </a:extLst>
          </p:cNvPr>
          <p:cNvSpPr txBox="1"/>
          <p:nvPr/>
        </p:nvSpPr>
        <p:spPr>
          <a:xfrm>
            <a:off x="3419061" y="6467560"/>
            <a:ext cx="198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Tarefas a realizar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13DC2FDD-290E-1A82-45DE-7B7C7380D510}"/>
              </a:ext>
            </a:extLst>
          </p:cNvPr>
          <p:cNvGraphicFramePr>
            <a:graphicFrameLocks noGrp="1"/>
          </p:cNvGraphicFramePr>
          <p:nvPr/>
        </p:nvGraphicFramePr>
        <p:xfrm>
          <a:off x="1217885" y="1309392"/>
          <a:ext cx="9756229" cy="4149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240">
                  <a:extLst>
                    <a:ext uri="{9D8B030D-6E8A-4147-A177-3AD203B41FA5}">
                      <a16:colId xmlns:a16="http://schemas.microsoft.com/office/drawing/2014/main" val="2633638724"/>
                    </a:ext>
                  </a:extLst>
                </a:gridCol>
                <a:gridCol w="490183">
                  <a:extLst>
                    <a:ext uri="{9D8B030D-6E8A-4147-A177-3AD203B41FA5}">
                      <a16:colId xmlns:a16="http://schemas.microsoft.com/office/drawing/2014/main" val="3290536743"/>
                    </a:ext>
                  </a:extLst>
                </a:gridCol>
                <a:gridCol w="482986">
                  <a:extLst>
                    <a:ext uri="{9D8B030D-6E8A-4147-A177-3AD203B41FA5}">
                      <a16:colId xmlns:a16="http://schemas.microsoft.com/office/drawing/2014/main" val="701329914"/>
                    </a:ext>
                  </a:extLst>
                </a:gridCol>
                <a:gridCol w="618635">
                  <a:extLst>
                    <a:ext uri="{9D8B030D-6E8A-4147-A177-3AD203B41FA5}">
                      <a16:colId xmlns:a16="http://schemas.microsoft.com/office/drawing/2014/main" val="1921050421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807252968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194742743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329184021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2063227449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139379840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269508098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4110716619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739097805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2947277126"/>
                    </a:ext>
                  </a:extLst>
                </a:gridCol>
              </a:tblGrid>
              <a:tr h="683733">
                <a:tc>
                  <a:txBody>
                    <a:bodyPr/>
                    <a:lstStyle/>
                    <a:p>
                      <a:r>
                        <a:rPr lang="pt-BR" dirty="0"/>
                        <a:t>Atividades</a:t>
                      </a: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919629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13681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dirty="0"/>
                        <a:t>C</a:t>
                      </a:r>
                      <a:r>
                        <a:rPr lang="en" sz="1100" b="1" dirty="0"/>
                        <a:t>ontratação de agência local (já temos) e influenciadoras para conteúdo loja St Tropez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52265"/>
                  </a:ext>
                </a:extLst>
              </a:tr>
              <a:tr h="601750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Definição de estratégias de experiencia de marca loja ST (parcerias, trilha, brindes)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4185"/>
                  </a:ext>
                </a:extLst>
              </a:tr>
              <a:tr h="62856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Contratação de PR e </a:t>
                      </a:r>
                      <a:r>
                        <a:rPr lang="pt-BR" sz="11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Seeding</a:t>
                      </a:r>
                      <a:r>
                        <a:rPr lang="pt-BR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loja 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217838"/>
                  </a:ext>
                </a:extLst>
              </a:tr>
              <a:tr h="62856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Embalagem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768710"/>
                  </a:ext>
                </a:extLst>
              </a:tr>
              <a:tr h="53372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Ações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 CRM </a:t>
                      </a:r>
                      <a:r>
                        <a:rPr lang="en-US" sz="11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loja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0015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1BF1EA5B-E72C-7BFB-6750-485D3C488E34}"/>
              </a:ext>
            </a:extLst>
          </p:cNvPr>
          <p:cNvSpPr txBox="1"/>
          <p:nvPr/>
        </p:nvSpPr>
        <p:spPr>
          <a:xfrm>
            <a:off x="4311127" y="1510456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PRAZOS</a:t>
            </a: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6C311BAF-7343-AC02-1A54-1342937DC17B}"/>
              </a:ext>
            </a:extLst>
          </p:cNvPr>
          <p:cNvGraphicFramePr>
            <a:graphicFrameLocks noGrp="1"/>
          </p:cNvGraphicFramePr>
          <p:nvPr/>
        </p:nvGraphicFramePr>
        <p:xfrm>
          <a:off x="4112345" y="1496450"/>
          <a:ext cx="6639338" cy="365760"/>
        </p:xfrm>
        <a:graphic>
          <a:graphicData uri="http://schemas.openxmlformats.org/drawingml/2006/table">
            <a:tbl>
              <a:tblPr/>
              <a:tblGrid>
                <a:gridCol w="6639338">
                  <a:extLst>
                    <a:ext uri="{9D8B030D-6E8A-4147-A177-3AD203B41FA5}">
                      <a16:colId xmlns:a16="http://schemas.microsoft.com/office/drawing/2014/main" val="2787837122"/>
                    </a:ext>
                  </a:extLst>
                </a:gridCol>
              </a:tblGrid>
              <a:tr h="308495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2024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004071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91966F19-56EA-4669-6625-208EE8829446}"/>
              </a:ext>
            </a:extLst>
          </p:cNvPr>
          <p:cNvSpPr/>
          <p:nvPr/>
        </p:nvSpPr>
        <p:spPr>
          <a:xfrm>
            <a:off x="3227966" y="3193788"/>
            <a:ext cx="3437005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highlight>
                <a:srgbClr val="FFFF00"/>
              </a:highlight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1D6C6B4-30E6-6B05-C2B9-AD84780266A2}"/>
              </a:ext>
            </a:extLst>
          </p:cNvPr>
          <p:cNvSpPr/>
          <p:nvPr/>
        </p:nvSpPr>
        <p:spPr>
          <a:xfrm>
            <a:off x="6882050" y="2501791"/>
            <a:ext cx="1235256" cy="3657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80902C4-4305-4100-46A0-E81028303957}"/>
              </a:ext>
            </a:extLst>
          </p:cNvPr>
          <p:cNvSpPr/>
          <p:nvPr/>
        </p:nvSpPr>
        <p:spPr>
          <a:xfrm>
            <a:off x="4216204" y="4995791"/>
            <a:ext cx="5331690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highlight>
                <a:srgbClr val="FFFF00"/>
              </a:highlight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FE17B04-6435-C273-5866-78269E8DB46C}"/>
              </a:ext>
            </a:extLst>
          </p:cNvPr>
          <p:cNvSpPr/>
          <p:nvPr/>
        </p:nvSpPr>
        <p:spPr>
          <a:xfrm>
            <a:off x="3227966" y="4433219"/>
            <a:ext cx="1459489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highlight>
                <a:srgbClr val="FFFF00"/>
              </a:highlight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1F65844-E05A-E7B5-AE73-7E8BB4219940}"/>
              </a:ext>
            </a:extLst>
          </p:cNvPr>
          <p:cNvSpPr/>
          <p:nvPr/>
        </p:nvSpPr>
        <p:spPr>
          <a:xfrm>
            <a:off x="6882049" y="3792401"/>
            <a:ext cx="1235257" cy="3657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214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775" y="80940"/>
            <a:ext cx="1219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1093752" y="809593"/>
            <a:ext cx="97350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latin typeface="Century Gothic" panose="020B0502020202020204"/>
              </a:rPr>
              <a:t>Projeto em parceria com MKT US (Alex). Fazer reverberar a abertura de pop-ups em balneários relevantes como um estratégico </a:t>
            </a:r>
            <a:r>
              <a:rPr lang="pt-BR" sz="1200" dirty="0" err="1">
                <a:latin typeface="Century Gothic" panose="020B0502020202020204"/>
              </a:rPr>
              <a:t>brand</a:t>
            </a:r>
            <a:r>
              <a:rPr lang="pt-BR" sz="1200" dirty="0">
                <a:latin typeface="Century Gothic" panose="020B0502020202020204"/>
              </a:rPr>
              <a:t> </a:t>
            </a:r>
            <a:r>
              <a:rPr lang="pt-BR" sz="1200" dirty="0" err="1">
                <a:latin typeface="Century Gothic" panose="020B0502020202020204"/>
              </a:rPr>
              <a:t>moment</a:t>
            </a:r>
            <a:r>
              <a:rPr lang="pt-BR" sz="1200" dirty="0">
                <a:latin typeface="Century Gothic" panose="020B0502020202020204"/>
              </a:rPr>
              <a:t> da marca, que tem em seu repertório fortes referências da estética resort. Essas inaugurações reforçam nossa identidade de marca e colaboram para nos ratificar como referência aspiracional globalmente.  A exclusividade, a atemporalidade, o </a:t>
            </a:r>
            <a:r>
              <a:rPr lang="pt-BR" sz="1200" dirty="0" err="1">
                <a:latin typeface="Century Gothic" panose="020B0502020202020204"/>
              </a:rPr>
              <a:t>travel-oriented</a:t>
            </a:r>
            <a:r>
              <a:rPr lang="pt-BR" sz="1200" dirty="0">
                <a:latin typeface="Century Gothic" panose="020B0502020202020204"/>
              </a:rPr>
              <a:t> e esse sexy-chic solar são </a:t>
            </a:r>
            <a:r>
              <a:rPr lang="pt-BR" sz="1200" dirty="0" err="1">
                <a:latin typeface="Century Gothic" panose="020B0502020202020204"/>
              </a:rPr>
              <a:t>assets</a:t>
            </a:r>
            <a:r>
              <a:rPr lang="pt-BR" sz="1200" dirty="0">
                <a:latin typeface="Century Gothic" panose="020B0502020202020204"/>
              </a:rPr>
              <a:t> compartilhados que devem ser trabalhados pelo Branding em esforços de </a:t>
            </a:r>
            <a:r>
              <a:rPr lang="pt-BR" sz="1200" dirty="0" err="1">
                <a:latin typeface="Century Gothic" panose="020B0502020202020204"/>
              </a:rPr>
              <a:t>Awarness</a:t>
            </a:r>
            <a:r>
              <a:rPr lang="pt-BR" sz="1200" dirty="0">
                <a:latin typeface="Century Gothic" panose="020B0502020202020204"/>
              </a:rPr>
              <a:t> e Sustentação de forma meticulosa, fazendo dessas lojas vitrines não só para quem frequenta tal cidade, mas algo que se torne presente no imaginário da cliente </a:t>
            </a:r>
            <a:r>
              <a:rPr lang="pt-BR" sz="1200" dirty="0" err="1">
                <a:latin typeface="Century Gothic" panose="020B0502020202020204"/>
              </a:rPr>
              <a:t>ViX</a:t>
            </a:r>
            <a:r>
              <a:rPr lang="pt-BR" sz="1200" dirty="0">
                <a:latin typeface="Century Gothic" panose="020B0502020202020204"/>
              </a:rPr>
              <a:t> de outras partes do mundo.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defTabSz="457200">
              <a:defRPr/>
            </a:pPr>
            <a:r>
              <a:rPr lang="pt-BR" sz="1400" b="1" dirty="0">
                <a:solidFill>
                  <a:srgbClr val="00B050"/>
                </a:solidFill>
                <a:latin typeface="Century Gothic" panose="020B0502020202020204"/>
              </a:rPr>
              <a:t>Objetivo(s)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sz="1200" dirty="0"/>
              <a:t>Potencializar estratégias de comunicação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sz="1200" dirty="0"/>
              <a:t>Expandir </a:t>
            </a:r>
            <a:r>
              <a:rPr lang="pt-BR" sz="1200" dirty="0" err="1"/>
              <a:t>brand</a:t>
            </a:r>
            <a:r>
              <a:rPr lang="pt-BR" sz="1200" dirty="0"/>
              <a:t> </a:t>
            </a:r>
            <a:r>
              <a:rPr lang="pt-BR" sz="1200" dirty="0" err="1"/>
              <a:t>awareness</a:t>
            </a:r>
            <a:r>
              <a:rPr lang="pt-BR" sz="1200" dirty="0"/>
              <a:t> e impactar novos públicos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sz="1200" dirty="0">
                <a:solidFill>
                  <a:prstClr val="white"/>
                </a:solidFill>
                <a:latin typeface="Century Gothic" panose="020B0502020202020204"/>
              </a:rPr>
              <a:t>D</a:t>
            </a:r>
            <a:r>
              <a:rPr kumimoji="0" lang="pt-BR" sz="1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emonstrar</a:t>
            </a: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orgulho e entusiasmo por levar a sofisticação </a:t>
            </a:r>
            <a:r>
              <a:rPr kumimoji="0" lang="pt-BR" sz="1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made</a:t>
            </a: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</a:t>
            </a:r>
            <a:r>
              <a:rPr kumimoji="0" lang="pt-BR" sz="1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Brazil</a:t>
            </a: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para diferentes lugares ícones do resort global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pt-BR" sz="1200" dirty="0">
              <a:solidFill>
                <a:prstClr val="white"/>
              </a:solidFill>
              <a:latin typeface="Century Gothic" panose="020B0502020202020204"/>
            </a:endParaRPr>
          </a:p>
          <a:p>
            <a:pPr marR="0"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400" b="1" dirty="0">
                <a:solidFill>
                  <a:srgbClr val="00B050"/>
                </a:solidFill>
                <a:latin typeface="Century Gothic" panose="020B0502020202020204"/>
              </a:rPr>
              <a:t>Resultados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022A22-6C18-4D91-B741-A0E6E538A2C2}"/>
              </a:ext>
            </a:extLst>
          </p:cNvPr>
          <p:cNvSpPr txBox="1"/>
          <p:nvPr/>
        </p:nvSpPr>
        <p:spPr>
          <a:xfrm>
            <a:off x="1093752" y="59293"/>
            <a:ext cx="877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Lojas Internacionais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-KPIs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Área: Marketing/Ano 2024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706BADF9-A8A2-4292-A613-7A30E55E1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73355"/>
              </p:ext>
            </p:extLst>
          </p:nvPr>
        </p:nvGraphicFramePr>
        <p:xfrm>
          <a:off x="145772" y="4067640"/>
          <a:ext cx="11821328" cy="227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332">
                  <a:extLst>
                    <a:ext uri="{9D8B030D-6E8A-4147-A177-3AD203B41FA5}">
                      <a16:colId xmlns:a16="http://schemas.microsoft.com/office/drawing/2014/main" val="1344675388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2475600156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1675688728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248062083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KPI Performance</a:t>
                      </a:r>
                    </a:p>
                    <a:p>
                      <a:r>
                        <a:rPr lang="pt-BR" sz="1100" dirty="0">
                          <a:solidFill>
                            <a:srgbClr val="002060"/>
                          </a:solidFill>
                        </a:rPr>
                        <a:t>(Cumprir escopo  e objetivos do projeto)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BR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265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KPI Custo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(Cumprir o orçamento proposto e não ultrapassar o valor estimado do projeto)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*Não preencher se o budget foi cancelado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29962"/>
                  </a:ext>
                </a:extLst>
              </a:tr>
              <a:tr h="680309">
                <a:tc>
                  <a:txBody>
                    <a:bodyPr/>
                    <a:lstStyle/>
                    <a:p>
                      <a:r>
                        <a:rPr lang="pt-BR" b="1" dirty="0"/>
                        <a:t>KPI Prazo</a:t>
                      </a:r>
                    </a:p>
                    <a:p>
                      <a:r>
                        <a:rPr lang="pt-BR" sz="1050" b="1" dirty="0">
                          <a:solidFill>
                            <a:srgbClr val="002060"/>
                          </a:solidFill>
                        </a:rPr>
                        <a:t>(Cumprir com os prazos estipulados no cronograma do projeto)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34955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18E90D59-A313-4EB7-A09A-BC1A7856B460}"/>
              </a:ext>
            </a:extLst>
          </p:cNvPr>
          <p:cNvSpPr txBox="1"/>
          <p:nvPr/>
        </p:nvSpPr>
        <p:spPr>
          <a:xfrm>
            <a:off x="9994" y="6429375"/>
            <a:ext cx="13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LEGENDA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6E7F281-99AF-89E2-F8E9-97E65E5E3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829" y="6428169"/>
            <a:ext cx="2993395" cy="3048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FC22550-F1B4-B785-22B9-BCDE07631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497" y="6410411"/>
            <a:ext cx="2901948" cy="30482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A1F0E6F-1901-D957-4FC2-823A2A193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331" y="6378326"/>
            <a:ext cx="287756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47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711" y="53270"/>
            <a:ext cx="1391737" cy="84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225287" y="772363"/>
            <a:ext cx="1168816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</a:t>
            </a:r>
          </a:p>
          <a:p>
            <a:pPr algn="just" defTabSz="457200"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Projeto em parceria com MKT US (Alex). Participar da Semana de Moda de Nova York (New York Fashion Week, ou NYFW) e expandir o alcance da marca para novos mercados.</a:t>
            </a:r>
          </a:p>
          <a:p>
            <a:pPr algn="just" defTabSz="457200"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Visibilidade Global. networking </a:t>
            </a:r>
            <a:r>
              <a:rPr lang="pt-BR" sz="1400" b="1" dirty="0">
                <a:solidFill>
                  <a:prstClr val="white"/>
                </a:solidFill>
                <a:latin typeface="Century Gothic" panose="020B0502020202020204"/>
              </a:rPr>
              <a:t>e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ser reconhecida como um player relevante e respeitável na indústria da moda </a:t>
            </a:r>
            <a:r>
              <a:rPr kumimoji="0" 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resortwear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Ações (Cronograma)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- cotar PR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cotar Editora de Moda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- orçar investimento total de um desfile de semana de moda, com </a:t>
            </a:r>
            <a:r>
              <a:rPr lang="pt-BR" sz="1400" dirty="0" err="1">
                <a:solidFill>
                  <a:prstClr val="white"/>
                </a:solidFill>
                <a:latin typeface="Century Gothic" panose="020B0502020202020204"/>
              </a:rPr>
              <a:t>after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pt-BR" sz="1400" dirty="0" err="1">
                <a:solidFill>
                  <a:prstClr val="white"/>
                </a:solidFill>
                <a:latin typeface="Century Gothic" panose="020B0502020202020204"/>
              </a:rPr>
              <a:t>party</a:t>
            </a:r>
            <a:endParaRPr lang="pt-BR" sz="14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preparar cronograma de comunicação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Ter um diagnostico final se vale a pena a participação da Vix ou não na NYFW ou Considerar um desfile paralelo aproveitando a demanda natural da semana de NY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solidFill>
                  <a:prstClr val="white"/>
                </a:solidFill>
                <a:latin typeface="Century Gothic" panose="020B0502020202020204"/>
              </a:rPr>
              <a:t>Sugestão Budget: 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R$ 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8ABA5-EEE4-443D-A802-D4A4B637AB40}"/>
              </a:ext>
            </a:extLst>
          </p:cNvPr>
          <p:cNvSpPr txBox="1"/>
          <p:nvPr/>
        </p:nvSpPr>
        <p:spPr>
          <a:xfrm>
            <a:off x="53265" y="26631"/>
            <a:ext cx="877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7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Projeto: Estudo Semana de Moda NYFW Spring Summer (S26)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Área: Branding x 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Marketing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 Ano 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3DC02B7-10DD-5999-EF08-42181F7C74F5}"/>
              </a:ext>
            </a:extLst>
          </p:cNvPr>
          <p:cNvSpPr txBox="1"/>
          <p:nvPr/>
        </p:nvSpPr>
        <p:spPr>
          <a:xfrm>
            <a:off x="7860632" y="228150"/>
            <a:ext cx="218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CANCELADO</a:t>
            </a:r>
          </a:p>
        </p:txBody>
      </p:sp>
    </p:spTree>
    <p:extLst>
      <p:ext uri="{BB962C8B-B14F-4D97-AF65-F5344CB8AC3E}">
        <p14:creationId xmlns:p14="http://schemas.microsoft.com/office/powerpoint/2010/main" val="3182810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28DD19A-8D31-A3EE-7EB2-F87FA81DA4CA}"/>
              </a:ext>
            </a:extLst>
          </p:cNvPr>
          <p:cNvSpPr txBox="1"/>
          <p:nvPr/>
        </p:nvSpPr>
        <p:spPr>
          <a:xfrm>
            <a:off x="689110" y="318057"/>
            <a:ext cx="83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Cronograma</a:t>
            </a:r>
          </a:p>
        </p:txBody>
      </p:sp>
      <p:pic>
        <p:nvPicPr>
          <p:cNvPr id="3" name="Imagem 2" descr="objective130">
            <a:extLst>
              <a:ext uri="{FF2B5EF4-FFF2-40B4-BE49-F238E27FC236}">
                <a16:creationId xmlns:a16="http://schemas.microsoft.com/office/drawing/2014/main" id="{34CCE08E-7AA7-DC00-2B3E-87979CB919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164146"/>
            <a:ext cx="605873" cy="5620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601089C-F405-8BE1-92F8-0593EDF76F4F}"/>
              </a:ext>
            </a:extLst>
          </p:cNvPr>
          <p:cNvSpPr/>
          <p:nvPr/>
        </p:nvSpPr>
        <p:spPr>
          <a:xfrm>
            <a:off x="689110" y="6503539"/>
            <a:ext cx="225284" cy="2120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74BD82D-901A-48D3-4603-938CCE9256EE}"/>
              </a:ext>
            </a:extLst>
          </p:cNvPr>
          <p:cNvSpPr/>
          <p:nvPr/>
        </p:nvSpPr>
        <p:spPr>
          <a:xfrm>
            <a:off x="3048000" y="6513513"/>
            <a:ext cx="225284" cy="2120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40232B9-078A-859D-572C-7265DFF09089}"/>
              </a:ext>
            </a:extLst>
          </p:cNvPr>
          <p:cNvSpPr txBox="1"/>
          <p:nvPr/>
        </p:nvSpPr>
        <p:spPr>
          <a:xfrm>
            <a:off x="914394" y="6477472"/>
            <a:ext cx="198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Tarefas realizadas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487EE95-251F-4D62-7772-CB81282B5A94}"/>
              </a:ext>
            </a:extLst>
          </p:cNvPr>
          <p:cNvSpPr txBox="1"/>
          <p:nvPr/>
        </p:nvSpPr>
        <p:spPr>
          <a:xfrm>
            <a:off x="3419061" y="6467560"/>
            <a:ext cx="198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Tarefas a realizar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13DC2FDD-290E-1A82-45DE-7B7C7380D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86061"/>
              </p:ext>
            </p:extLst>
          </p:nvPr>
        </p:nvGraphicFramePr>
        <p:xfrm>
          <a:off x="1217885" y="1309392"/>
          <a:ext cx="9756229" cy="288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030">
                  <a:extLst>
                    <a:ext uri="{9D8B030D-6E8A-4147-A177-3AD203B41FA5}">
                      <a16:colId xmlns:a16="http://schemas.microsoft.com/office/drawing/2014/main" val="2633638724"/>
                    </a:ext>
                  </a:extLst>
                </a:gridCol>
                <a:gridCol w="471393">
                  <a:extLst>
                    <a:ext uri="{9D8B030D-6E8A-4147-A177-3AD203B41FA5}">
                      <a16:colId xmlns:a16="http://schemas.microsoft.com/office/drawing/2014/main" val="3290536743"/>
                    </a:ext>
                  </a:extLst>
                </a:gridCol>
                <a:gridCol w="482986">
                  <a:extLst>
                    <a:ext uri="{9D8B030D-6E8A-4147-A177-3AD203B41FA5}">
                      <a16:colId xmlns:a16="http://schemas.microsoft.com/office/drawing/2014/main" val="701329914"/>
                    </a:ext>
                  </a:extLst>
                </a:gridCol>
                <a:gridCol w="618635">
                  <a:extLst>
                    <a:ext uri="{9D8B030D-6E8A-4147-A177-3AD203B41FA5}">
                      <a16:colId xmlns:a16="http://schemas.microsoft.com/office/drawing/2014/main" val="1921050421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807252968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194742743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329184021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2063227449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139379840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269508098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4110716619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739097805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2947277126"/>
                    </a:ext>
                  </a:extLst>
                </a:gridCol>
              </a:tblGrid>
              <a:tr h="683733">
                <a:tc>
                  <a:txBody>
                    <a:bodyPr/>
                    <a:lstStyle/>
                    <a:p>
                      <a:r>
                        <a:rPr lang="pt-BR" dirty="0"/>
                        <a:t>Atividades</a:t>
                      </a: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919629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13681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Cotar PR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52265"/>
                  </a:ext>
                </a:extLst>
              </a:tr>
              <a:tr h="601750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cotar Editora de Moda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4185"/>
                  </a:ext>
                </a:extLst>
              </a:tr>
              <a:tr h="62856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Orçar investimento total de um desfile de semana de moda, com </a:t>
                      </a:r>
                      <a:r>
                        <a:rPr lang="pt-BR" sz="14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after</a:t>
                      </a:r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party</a:t>
                      </a:r>
                      <a:endParaRPr lang="pt-BR" sz="1400" b="1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217838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1BF1EA5B-E72C-7BFB-6750-485D3C488E34}"/>
              </a:ext>
            </a:extLst>
          </p:cNvPr>
          <p:cNvSpPr txBox="1"/>
          <p:nvPr/>
        </p:nvSpPr>
        <p:spPr>
          <a:xfrm>
            <a:off x="4311127" y="1510456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PRAZOS</a:t>
            </a: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6C311BAF-7343-AC02-1A54-1342937DC17B}"/>
              </a:ext>
            </a:extLst>
          </p:cNvPr>
          <p:cNvGraphicFramePr>
            <a:graphicFrameLocks noGrp="1"/>
          </p:cNvGraphicFramePr>
          <p:nvPr/>
        </p:nvGraphicFramePr>
        <p:xfrm>
          <a:off x="4112345" y="1496450"/>
          <a:ext cx="6639338" cy="365760"/>
        </p:xfrm>
        <a:graphic>
          <a:graphicData uri="http://schemas.openxmlformats.org/drawingml/2006/table">
            <a:tbl>
              <a:tblPr/>
              <a:tblGrid>
                <a:gridCol w="6639338">
                  <a:extLst>
                    <a:ext uri="{9D8B030D-6E8A-4147-A177-3AD203B41FA5}">
                      <a16:colId xmlns:a16="http://schemas.microsoft.com/office/drawing/2014/main" val="2787837122"/>
                    </a:ext>
                  </a:extLst>
                </a:gridCol>
              </a:tblGrid>
              <a:tr h="308495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2024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004071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08593572-2814-00AD-CFB8-CCFBAF1D089D}"/>
              </a:ext>
            </a:extLst>
          </p:cNvPr>
          <p:cNvSpPr/>
          <p:nvPr/>
        </p:nvSpPr>
        <p:spPr>
          <a:xfrm>
            <a:off x="4140382" y="2384349"/>
            <a:ext cx="6639338" cy="3693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F8FC18E-1152-877C-EA6E-99E2D5E1C9B2}"/>
              </a:ext>
            </a:extLst>
          </p:cNvPr>
          <p:cNvSpPr/>
          <p:nvPr/>
        </p:nvSpPr>
        <p:spPr>
          <a:xfrm>
            <a:off x="4140382" y="2897771"/>
            <a:ext cx="6639338" cy="3693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FF60E00-2CBB-A0FA-2939-6A6597BF33D8}"/>
              </a:ext>
            </a:extLst>
          </p:cNvPr>
          <p:cNvSpPr/>
          <p:nvPr/>
        </p:nvSpPr>
        <p:spPr>
          <a:xfrm>
            <a:off x="4140382" y="3459306"/>
            <a:ext cx="6639338" cy="3693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3696CC-8ACF-CE8B-A4AA-6FC3D7BADDAD}"/>
              </a:ext>
            </a:extLst>
          </p:cNvPr>
          <p:cNvSpPr txBox="1"/>
          <p:nvPr/>
        </p:nvSpPr>
        <p:spPr>
          <a:xfrm>
            <a:off x="7860632" y="228150"/>
            <a:ext cx="218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CANCELADO</a:t>
            </a:r>
          </a:p>
        </p:txBody>
      </p:sp>
    </p:spTree>
    <p:extLst>
      <p:ext uri="{BB962C8B-B14F-4D97-AF65-F5344CB8AC3E}">
        <p14:creationId xmlns:p14="http://schemas.microsoft.com/office/powerpoint/2010/main" val="1843987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775" y="80940"/>
            <a:ext cx="1219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1093752" y="809593"/>
            <a:ext cx="973502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defTabSz="457200"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Projeto em parceria com MKT US (Alex). </a:t>
            </a:r>
            <a:endParaRPr kumimoji="0" lang="pt-BR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defTabSz="457200">
              <a:defRPr/>
            </a:pPr>
            <a:r>
              <a:rPr lang="pt-BR" sz="1400" b="1" dirty="0">
                <a:solidFill>
                  <a:srgbClr val="00B050"/>
                </a:solidFill>
                <a:latin typeface="Century Gothic" panose="020B0502020202020204"/>
              </a:rPr>
              <a:t>Objetivo(s)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Visibilidade Global. networking </a:t>
            </a:r>
            <a:r>
              <a:rPr lang="pt-BR" sz="1400" b="1" dirty="0">
                <a:solidFill>
                  <a:prstClr val="white"/>
                </a:solidFill>
                <a:latin typeface="Century Gothic" panose="020B0502020202020204"/>
              </a:rPr>
              <a:t>e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ser reconhecida como um player relevante e respeitável na indústria da moda </a:t>
            </a:r>
            <a:r>
              <a:rPr kumimoji="0" 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resortwear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defTabSz="457200">
              <a:defRPr/>
            </a:pPr>
            <a:endParaRPr lang="pt-BR" sz="1400" b="1" dirty="0">
              <a:solidFill>
                <a:srgbClr val="00B050"/>
              </a:solidFill>
              <a:latin typeface="Century Gothic" panose="020B0502020202020204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pt-BR" sz="1200" dirty="0">
              <a:solidFill>
                <a:prstClr val="white"/>
              </a:solidFill>
              <a:latin typeface="Century Gothic" panose="020B0502020202020204"/>
            </a:endParaRPr>
          </a:p>
          <a:p>
            <a:pPr marR="0"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400" b="1" dirty="0">
                <a:solidFill>
                  <a:srgbClr val="00B050"/>
                </a:solidFill>
                <a:latin typeface="Century Gothic" panose="020B0502020202020204"/>
              </a:rPr>
              <a:t>Resultados Esperados:</a:t>
            </a:r>
          </a:p>
          <a:p>
            <a:pPr defTabSz="457200">
              <a:defRPr/>
            </a:pPr>
            <a:r>
              <a:rPr lang="pt-BR" sz="1200" dirty="0">
                <a:solidFill>
                  <a:prstClr val="white"/>
                </a:solidFill>
                <a:latin typeface="Century Gothic" panose="020B0502020202020204"/>
              </a:rPr>
              <a:t>Ter um diagnostico final se vale a pena a participação da Vix ou não na NYFW ou Considerar um desfile paralelo aproveitando a demanda natural da semana de 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022A22-6C18-4D91-B741-A0E6E538A2C2}"/>
              </a:ext>
            </a:extLst>
          </p:cNvPr>
          <p:cNvSpPr txBox="1"/>
          <p:nvPr/>
        </p:nvSpPr>
        <p:spPr>
          <a:xfrm>
            <a:off x="1093752" y="59293"/>
            <a:ext cx="877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Lojas Internacionais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-KPIs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Área: Marketing/Ano 2024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706BADF9-A8A2-4292-A613-7A30E55E1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169117"/>
              </p:ext>
            </p:extLst>
          </p:nvPr>
        </p:nvGraphicFramePr>
        <p:xfrm>
          <a:off x="145772" y="4067640"/>
          <a:ext cx="11821328" cy="227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332">
                  <a:extLst>
                    <a:ext uri="{9D8B030D-6E8A-4147-A177-3AD203B41FA5}">
                      <a16:colId xmlns:a16="http://schemas.microsoft.com/office/drawing/2014/main" val="1344675388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2475600156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1675688728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248062083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KPI Performance</a:t>
                      </a:r>
                    </a:p>
                    <a:p>
                      <a:r>
                        <a:rPr lang="pt-BR" sz="1100" dirty="0">
                          <a:solidFill>
                            <a:srgbClr val="002060"/>
                          </a:solidFill>
                        </a:rPr>
                        <a:t>(Cumprir escopo  e objetivos do projeto)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265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KPI Custo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(Cumprir o orçamento proposto e não ultrapassar o valor estimado do projeto)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*Não preencher se o budget foi cancelado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29962"/>
                  </a:ext>
                </a:extLst>
              </a:tr>
              <a:tr h="680309">
                <a:tc>
                  <a:txBody>
                    <a:bodyPr/>
                    <a:lstStyle/>
                    <a:p>
                      <a:r>
                        <a:rPr lang="pt-BR" b="1" dirty="0"/>
                        <a:t>KPI Prazo</a:t>
                      </a:r>
                    </a:p>
                    <a:p>
                      <a:r>
                        <a:rPr lang="pt-BR" sz="1050" b="1" dirty="0">
                          <a:solidFill>
                            <a:srgbClr val="002060"/>
                          </a:solidFill>
                        </a:rPr>
                        <a:t>(Cumprir com os prazos estipulados no cronograma do projeto)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34955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18E90D59-A313-4EB7-A09A-BC1A7856B460}"/>
              </a:ext>
            </a:extLst>
          </p:cNvPr>
          <p:cNvSpPr txBox="1"/>
          <p:nvPr/>
        </p:nvSpPr>
        <p:spPr>
          <a:xfrm>
            <a:off x="9994" y="6429375"/>
            <a:ext cx="13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LEGENDA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6E7F281-99AF-89E2-F8E9-97E65E5E3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829" y="6428169"/>
            <a:ext cx="2993395" cy="3048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FC22550-F1B4-B785-22B9-BCDE07631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497" y="6410411"/>
            <a:ext cx="2901948" cy="30482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A1F0E6F-1901-D957-4FC2-823A2A193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331" y="6378326"/>
            <a:ext cx="287756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3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897596" y="917306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</a:t>
            </a:r>
            <a:r>
              <a:rPr lang="pt-BR" dirty="0">
                <a:solidFill>
                  <a:prstClr val="white"/>
                </a:solidFill>
                <a:latin typeface="Arial" panose="020B0604020202020204"/>
              </a:rPr>
              <a:t>Marketing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906477" y="1433098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887651" y="2634546"/>
            <a:ext cx="10161651" cy="14773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Aumentar em 11% o número de seguidores no IG e chegar 2K no </a:t>
            </a:r>
            <a:r>
              <a:rPr lang="pt-BR" sz="180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Tik</a:t>
            </a:r>
            <a:r>
              <a:rPr lang="pt-BR" sz="180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Tok</a:t>
            </a:r>
            <a:endParaRPr lang="pt-BR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BR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mplacar ao menos 3 matérias/artigos sobre a </a:t>
            </a:r>
            <a:r>
              <a:rPr lang="pt-BR" sz="180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ViX</a:t>
            </a:r>
            <a:r>
              <a:rPr lang="pt-BR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em veículos de mídia reconhecidos, focando em narrativas positivas e alinhadas com os valores da marca.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897595" y="1973437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A</a:t>
            </a:r>
            <a:r>
              <a:rPr lang="pt-BR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umentar a visibilidade da marca no ambiente online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887651" y="4247923"/>
            <a:ext cx="10141765" cy="169277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indent="-285750" defTabSz="457200"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Diversificar conteúdos nas redes sociais, ampliando nosso portfólio de comunicação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Fazer parcerias com pelo menos 2 influenciadoras de médio porte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759" y="196510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7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992978" y="782395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</a:t>
            </a:r>
            <a:r>
              <a:rPr lang="pt-BR" dirty="0">
                <a:solidFill>
                  <a:prstClr val="white"/>
                </a:solidFill>
                <a:latin typeface="Arial" panose="020B0604020202020204"/>
              </a:rPr>
              <a:t>Marketing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01859" y="1298187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983033" y="2499635"/>
            <a:ext cx="10161651" cy="190821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Produzir um relatório interno de sustentabilidade, destacando as práticas ambientais, sociais e de governança, até o final desse ano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Estabelecer aos menos 2 parcerias com empresas e ONGs na Casa </a:t>
            </a:r>
            <a:r>
              <a:rPr lang="pt-BR" sz="160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ViX</a:t>
            </a:r>
            <a:r>
              <a:rPr lang="pt-BR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contribuindo para o bem-estar da comunidade local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992977" y="1838526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A</a:t>
            </a:r>
            <a:r>
              <a:rPr lang="pt-BR" sz="1800" b="1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primorar</a:t>
            </a:r>
            <a:r>
              <a:rPr lang="pt-BR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Responsabilidade Social e a Sustentabilidade na cadeia de valor da </a:t>
            </a:r>
            <a:r>
              <a:rPr lang="pt-BR" sz="1800" b="1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ViX</a:t>
            </a: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983033" y="4585549"/>
            <a:ext cx="10141765" cy="12926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400" dirty="0">
                <a:latin typeface="Arial" panose="020B0604020202020204"/>
              </a:rPr>
              <a:t>Realização de consultoria ESG com diagnóstico e plano estratégico das ações. Aprender com eles os </a:t>
            </a:r>
            <a:r>
              <a:rPr lang="pt-BR" sz="1400" dirty="0" err="1">
                <a:latin typeface="Arial" panose="020B0604020202020204"/>
              </a:rPr>
              <a:t>princ</a:t>
            </a:r>
            <a:endParaRPr lang="pt-BR" sz="1400" dirty="0">
              <a:latin typeface="Arial" panose="020B06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400" dirty="0">
                <a:latin typeface="Arial" panose="020B0604020202020204"/>
              </a:rPr>
              <a:t>Pesquisar e prospectar parcerias e novas inciativas para a Casa Vix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2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368" y="53270"/>
            <a:ext cx="1180345" cy="71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100658" y="672962"/>
            <a:ext cx="12091342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 (texto mais genérico)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latin typeface="Century Gothic" panose="020B0502020202020204"/>
              </a:rPr>
              <a:t>Colocar a Vix na vanguarda das tendências através de colaborações com pessoas e marcas que possam aumentar nossa credibilidade e prestígio, ampliando a visibilidade e protagonismo da marca no cenário global.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t-BR" sz="1400" dirty="0"/>
              <a:t>Aumentar a exposição da marca e alcançar novos públicos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t-BR" sz="1400" dirty="0"/>
              <a:t>Fechar um </a:t>
            </a:r>
            <a:r>
              <a:rPr lang="pt-BR" sz="1400" dirty="0" err="1"/>
              <a:t>wholesale</a:t>
            </a:r>
            <a:r>
              <a:rPr lang="pt-BR" sz="1400" dirty="0"/>
              <a:t> internacional de luxo em que a </a:t>
            </a:r>
            <a:r>
              <a:rPr lang="pt-BR" sz="1400" dirty="0" err="1"/>
              <a:t>ViX</a:t>
            </a:r>
            <a:r>
              <a:rPr lang="pt-BR" sz="1400" dirty="0"/>
              <a:t> não tenha presença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t-BR" sz="1400" dirty="0"/>
              <a:t>Fomentar a inovação e a criatividade através da combinação de diferentes estilos e perspectivas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t-BR" sz="1400" dirty="0"/>
              <a:t>Incrementar as vendas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t-BR" sz="1400" dirty="0"/>
              <a:t>Criar conteúdo valiosos e inovadores para nossa comunicação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Ações (Cronograma)</a:t>
            </a:r>
            <a:endParaRPr lang="pt-BR" sz="14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Criar coleção cápsula, LP e evento para </a:t>
            </a:r>
            <a:r>
              <a:rPr lang="pt-BR" sz="1400" dirty="0" err="1">
                <a:solidFill>
                  <a:prstClr val="white"/>
                </a:solidFill>
                <a:latin typeface="Century Gothic" panose="020B0502020202020204"/>
              </a:rPr>
              <a:t>collab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 com Bianca Brandolini (em andamento)</a:t>
            </a:r>
          </a:p>
          <a:p>
            <a:pPr marL="285750" indent="-285750" algn="just">
              <a:buFontTx/>
              <a:buChar char="-"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Criar coleção cápsula, LP para </a:t>
            </a:r>
            <a:r>
              <a:rPr lang="pt-BR" sz="1400" dirty="0" err="1">
                <a:solidFill>
                  <a:prstClr val="white"/>
                </a:solidFill>
                <a:latin typeface="Century Gothic" panose="020B0502020202020204"/>
              </a:rPr>
              <a:t>collab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 com Anavilhanas </a:t>
            </a:r>
            <a:r>
              <a:rPr lang="pt-BR" sz="1400" dirty="0" err="1">
                <a:solidFill>
                  <a:prstClr val="white"/>
                </a:solidFill>
                <a:latin typeface="Century Gothic" panose="020B0502020202020204"/>
              </a:rPr>
              <a:t>Jungle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pt-BR" sz="1400" dirty="0" err="1">
                <a:solidFill>
                  <a:prstClr val="white"/>
                </a:solidFill>
                <a:latin typeface="Century Gothic" panose="020B0502020202020204"/>
              </a:rPr>
              <a:t>Lodge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 (em andamento)</a:t>
            </a:r>
          </a:p>
          <a:p>
            <a:pPr marL="285750" indent="-285750" algn="just">
              <a:buFontTx/>
              <a:buChar char="-"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Criar </a:t>
            </a:r>
            <a:r>
              <a:rPr lang="pt-BR" sz="1400" dirty="0" err="1">
                <a:solidFill>
                  <a:prstClr val="white"/>
                </a:solidFill>
                <a:latin typeface="Century Gothic" panose="020B0502020202020204"/>
              </a:rPr>
              <a:t>lookbook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 BP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Criar narrativas em fotos e vídeos sobre o processo criativo de todas as parcerias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Divulgar as coleções através das nossas agências, </a:t>
            </a:r>
            <a:r>
              <a:rPr lang="pt-BR" sz="1400" dirty="0" err="1">
                <a:solidFill>
                  <a:prstClr val="white"/>
                </a:solidFill>
                <a:latin typeface="Century Gothic" panose="020B0502020202020204"/>
              </a:rPr>
              <a:t>seedings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 e eventos, sendo 1 no exterior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Ter o planejamento das </a:t>
            </a:r>
            <a:r>
              <a:rPr lang="pt-BR" sz="1400" dirty="0" err="1">
                <a:solidFill>
                  <a:prstClr val="white"/>
                </a:solidFill>
                <a:latin typeface="Century Gothic" panose="020B0502020202020204"/>
              </a:rPr>
              <a:t>collabs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 de 2025, apresentar pelo menos 2 novos nomes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sz="14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</a:t>
            </a:r>
          </a:p>
          <a:p>
            <a:pPr marL="285750" indent="-285750" algn="just">
              <a:buFontTx/>
              <a:buChar char="-"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Participar do dia a dia da cliente em todos os pontos de contato, através de outras marcas e produtos</a:t>
            </a:r>
          </a:p>
          <a:p>
            <a:pPr marL="285750" indent="-285750" algn="just">
              <a:buFontTx/>
              <a:buChar char="-"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Expansão da base de clientes</a:t>
            </a:r>
          </a:p>
          <a:p>
            <a:pPr marL="285750" indent="-285750" algn="just">
              <a:buFontTx/>
              <a:buChar char="-"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Maior reconhecimento de marca</a:t>
            </a:r>
          </a:p>
          <a:p>
            <a:pPr marL="285750" indent="-285750" algn="just">
              <a:buFontTx/>
              <a:buChar char="-"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Gerar </a:t>
            </a:r>
            <a:r>
              <a:rPr lang="pt-BR" sz="1400" dirty="0" err="1">
                <a:solidFill>
                  <a:prstClr val="white"/>
                </a:solidFill>
                <a:latin typeface="Arial" panose="020B0604020202020204"/>
              </a:rPr>
              <a:t>buzz</a:t>
            </a: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 e conteúdo (maior clipagem da marca)</a:t>
            </a:r>
          </a:p>
          <a:p>
            <a:pPr algn="just" defTabSz="457200">
              <a:defRPr/>
            </a:pPr>
            <a:endParaRPr lang="pt-BR" sz="1400" dirty="0"/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solidFill>
                  <a:prstClr val="white"/>
                </a:solidFill>
                <a:latin typeface="Century Gothic" panose="020B0502020202020204"/>
              </a:rPr>
              <a:t>Sugestão Budget: 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R$ 1.545M (exclusivo BB) + 150K (Anavilhanas) – Total 1.695M</a:t>
            </a:r>
            <a:endParaRPr kumimoji="0" lang="pt-BR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8ABA5-EEE4-443D-A802-D4A4B637AB40}"/>
              </a:ext>
            </a:extLst>
          </p:cNvPr>
          <p:cNvSpPr txBox="1"/>
          <p:nvPr/>
        </p:nvSpPr>
        <p:spPr>
          <a:xfrm>
            <a:off x="53265" y="26631"/>
            <a:ext cx="877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1.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Projeto: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Collab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Área: Branding x 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Marketing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 Ano 2024</a:t>
            </a:r>
          </a:p>
        </p:txBody>
      </p:sp>
    </p:spTree>
    <p:extLst>
      <p:ext uri="{BB962C8B-B14F-4D97-AF65-F5344CB8AC3E}">
        <p14:creationId xmlns:p14="http://schemas.microsoft.com/office/powerpoint/2010/main" val="157277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28DD19A-8D31-A3EE-7EB2-F87FA81DA4CA}"/>
              </a:ext>
            </a:extLst>
          </p:cNvPr>
          <p:cNvSpPr txBox="1"/>
          <p:nvPr/>
        </p:nvSpPr>
        <p:spPr>
          <a:xfrm>
            <a:off x="689110" y="318057"/>
            <a:ext cx="83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Cronograma</a:t>
            </a:r>
          </a:p>
        </p:txBody>
      </p:sp>
      <p:pic>
        <p:nvPicPr>
          <p:cNvPr id="3" name="Imagem 2" descr="objective130">
            <a:extLst>
              <a:ext uri="{FF2B5EF4-FFF2-40B4-BE49-F238E27FC236}">
                <a16:creationId xmlns:a16="http://schemas.microsoft.com/office/drawing/2014/main" id="{34CCE08E-7AA7-DC00-2B3E-87979CB919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164146"/>
            <a:ext cx="605873" cy="5620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601089C-F405-8BE1-92F8-0593EDF76F4F}"/>
              </a:ext>
            </a:extLst>
          </p:cNvPr>
          <p:cNvSpPr/>
          <p:nvPr/>
        </p:nvSpPr>
        <p:spPr>
          <a:xfrm>
            <a:off x="689110" y="6503539"/>
            <a:ext cx="225284" cy="2120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74BD82D-901A-48D3-4603-938CCE9256EE}"/>
              </a:ext>
            </a:extLst>
          </p:cNvPr>
          <p:cNvSpPr/>
          <p:nvPr/>
        </p:nvSpPr>
        <p:spPr>
          <a:xfrm>
            <a:off x="3048000" y="6513513"/>
            <a:ext cx="225284" cy="2120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40232B9-078A-859D-572C-7265DFF09089}"/>
              </a:ext>
            </a:extLst>
          </p:cNvPr>
          <p:cNvSpPr txBox="1"/>
          <p:nvPr/>
        </p:nvSpPr>
        <p:spPr>
          <a:xfrm>
            <a:off x="914394" y="6477472"/>
            <a:ext cx="198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Tarefas realizadas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487EE95-251F-4D62-7772-CB81282B5A94}"/>
              </a:ext>
            </a:extLst>
          </p:cNvPr>
          <p:cNvSpPr txBox="1"/>
          <p:nvPr/>
        </p:nvSpPr>
        <p:spPr>
          <a:xfrm>
            <a:off x="3419061" y="6467560"/>
            <a:ext cx="198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Tarefas a realizar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13DC2FDD-290E-1A82-45DE-7B7C7380D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211324"/>
              </p:ext>
            </p:extLst>
          </p:nvPr>
        </p:nvGraphicFramePr>
        <p:xfrm>
          <a:off x="1275672" y="804183"/>
          <a:ext cx="9756229" cy="5043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515">
                  <a:extLst>
                    <a:ext uri="{9D8B030D-6E8A-4147-A177-3AD203B41FA5}">
                      <a16:colId xmlns:a16="http://schemas.microsoft.com/office/drawing/2014/main" val="2633638724"/>
                    </a:ext>
                  </a:extLst>
                </a:gridCol>
                <a:gridCol w="448908">
                  <a:extLst>
                    <a:ext uri="{9D8B030D-6E8A-4147-A177-3AD203B41FA5}">
                      <a16:colId xmlns:a16="http://schemas.microsoft.com/office/drawing/2014/main" val="3290536743"/>
                    </a:ext>
                  </a:extLst>
                </a:gridCol>
                <a:gridCol w="482986">
                  <a:extLst>
                    <a:ext uri="{9D8B030D-6E8A-4147-A177-3AD203B41FA5}">
                      <a16:colId xmlns:a16="http://schemas.microsoft.com/office/drawing/2014/main" val="701329914"/>
                    </a:ext>
                  </a:extLst>
                </a:gridCol>
                <a:gridCol w="618635">
                  <a:extLst>
                    <a:ext uri="{9D8B030D-6E8A-4147-A177-3AD203B41FA5}">
                      <a16:colId xmlns:a16="http://schemas.microsoft.com/office/drawing/2014/main" val="1921050421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807252968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194742743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329184021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2063227449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139379840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269508098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4110716619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739097805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2947277126"/>
                    </a:ext>
                  </a:extLst>
                </a:gridCol>
              </a:tblGrid>
              <a:tr h="683733">
                <a:tc>
                  <a:txBody>
                    <a:bodyPr/>
                    <a:lstStyle/>
                    <a:p>
                      <a:r>
                        <a:rPr lang="pt-BR" dirty="0"/>
                        <a:t>Atividades</a:t>
                      </a: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919629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r>
                        <a:rPr lang="pt-BR" sz="900" dirty="0"/>
                        <a:t>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136815"/>
                  </a:ext>
                </a:extLst>
              </a:tr>
              <a:tr h="4002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Fotos e </a:t>
                      </a:r>
                      <a:r>
                        <a:rPr lang="pt-BR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Line</a:t>
                      </a: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Sheet</a:t>
                      </a: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Barbara P.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413790"/>
                  </a:ext>
                </a:extLst>
              </a:tr>
              <a:tr h="4002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Fotos e </a:t>
                      </a:r>
                      <a:r>
                        <a:rPr lang="pt-BR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Line</a:t>
                      </a: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Sheet</a:t>
                      </a: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Bianca B.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52265"/>
                  </a:ext>
                </a:extLst>
              </a:tr>
              <a:tr h="354612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Criar narrativas sobre o processo criativo (BB como principal 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4185"/>
                  </a:ext>
                </a:extLst>
              </a:tr>
              <a:tr h="555082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Divulgação da coleção BB</a:t>
                      </a:r>
                      <a:endParaRPr lang="pt-B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217838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Divulgação Anavilhanas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501717"/>
                  </a:ext>
                </a:extLst>
              </a:tr>
              <a:tr h="559976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Divulgar as coleções via agências, </a:t>
                      </a:r>
                      <a:r>
                        <a:rPr lang="pt-BR" sz="11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seedings</a:t>
                      </a: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 e eventos, sendo 1 no exterior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257261"/>
                  </a:ext>
                </a:extLst>
              </a:tr>
              <a:tr h="51290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Parcerias ( Swarovski, Melissa, Renata Q e Costa Brasil)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1676839"/>
                  </a:ext>
                </a:extLst>
              </a:tr>
              <a:tr h="51290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Parcerias Beach clubs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887557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1BF1EA5B-E72C-7BFB-6750-485D3C488E34}"/>
              </a:ext>
            </a:extLst>
          </p:cNvPr>
          <p:cNvSpPr txBox="1"/>
          <p:nvPr/>
        </p:nvSpPr>
        <p:spPr>
          <a:xfrm>
            <a:off x="4224690" y="842803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PRAZOS</a:t>
            </a: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6C311BAF-7343-AC02-1A54-1342937DC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839813"/>
              </p:ext>
            </p:extLst>
          </p:nvPr>
        </p:nvGraphicFramePr>
        <p:xfrm>
          <a:off x="3988380" y="854743"/>
          <a:ext cx="6639338" cy="365760"/>
        </p:xfrm>
        <a:graphic>
          <a:graphicData uri="http://schemas.openxmlformats.org/drawingml/2006/table">
            <a:tbl>
              <a:tblPr/>
              <a:tblGrid>
                <a:gridCol w="6639338">
                  <a:extLst>
                    <a:ext uri="{9D8B030D-6E8A-4147-A177-3AD203B41FA5}">
                      <a16:colId xmlns:a16="http://schemas.microsoft.com/office/drawing/2014/main" val="2787837122"/>
                    </a:ext>
                  </a:extLst>
                </a:gridCol>
              </a:tblGrid>
              <a:tr h="308495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2024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004071"/>
                  </a:ext>
                </a:extLst>
              </a:tr>
            </a:tbl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E5E868AA-B742-9A8A-5FFD-486A749F1226}"/>
              </a:ext>
            </a:extLst>
          </p:cNvPr>
          <p:cNvSpPr/>
          <p:nvPr/>
        </p:nvSpPr>
        <p:spPr>
          <a:xfrm>
            <a:off x="6910465" y="2747538"/>
            <a:ext cx="3977213" cy="3657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756BF81-7D23-3E94-E9A7-0D3ABB1B7CA6}"/>
              </a:ext>
            </a:extLst>
          </p:cNvPr>
          <p:cNvSpPr/>
          <p:nvPr/>
        </p:nvSpPr>
        <p:spPr>
          <a:xfrm>
            <a:off x="3301700" y="2320666"/>
            <a:ext cx="1373361" cy="2900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E2FC8B06-97E8-B736-2D74-D03A199A4CFC}"/>
              </a:ext>
            </a:extLst>
          </p:cNvPr>
          <p:cNvSpPr/>
          <p:nvPr/>
        </p:nvSpPr>
        <p:spPr>
          <a:xfrm>
            <a:off x="5861877" y="3262159"/>
            <a:ext cx="1510314" cy="3657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highlight>
                <a:srgbClr val="FFFF00"/>
              </a:highlight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633E053-8FAF-2361-1F7D-FC5D69878D96}"/>
              </a:ext>
            </a:extLst>
          </p:cNvPr>
          <p:cNvSpPr/>
          <p:nvPr/>
        </p:nvSpPr>
        <p:spPr>
          <a:xfrm>
            <a:off x="3301700" y="1893794"/>
            <a:ext cx="727216" cy="2900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0FA97FF-367F-7F44-1258-EF3D9E903E0A}"/>
              </a:ext>
            </a:extLst>
          </p:cNvPr>
          <p:cNvSpPr/>
          <p:nvPr/>
        </p:nvSpPr>
        <p:spPr>
          <a:xfrm>
            <a:off x="6910465" y="4262708"/>
            <a:ext cx="3977213" cy="3798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F1439E5-A6D6-820A-2986-465D056EF6F1}"/>
              </a:ext>
            </a:extLst>
          </p:cNvPr>
          <p:cNvSpPr/>
          <p:nvPr/>
        </p:nvSpPr>
        <p:spPr>
          <a:xfrm>
            <a:off x="6910465" y="4856744"/>
            <a:ext cx="3977213" cy="3999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EC9DB78-169C-57BF-B0E9-99BB46B935F4}"/>
              </a:ext>
            </a:extLst>
          </p:cNvPr>
          <p:cNvSpPr/>
          <p:nvPr/>
        </p:nvSpPr>
        <p:spPr>
          <a:xfrm>
            <a:off x="6910465" y="3727404"/>
            <a:ext cx="3333514" cy="3798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75ADDB5-0190-B63D-5EBF-4B214DE4F051}"/>
              </a:ext>
            </a:extLst>
          </p:cNvPr>
          <p:cNvSpPr/>
          <p:nvPr/>
        </p:nvSpPr>
        <p:spPr>
          <a:xfrm>
            <a:off x="5285299" y="2740985"/>
            <a:ext cx="1510314" cy="3657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highlight>
                <a:srgbClr val="FFFF00"/>
              </a:highlight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D7A32CA-B30A-1EDA-C789-EF3CE5570DAF}"/>
              </a:ext>
            </a:extLst>
          </p:cNvPr>
          <p:cNvSpPr/>
          <p:nvPr/>
        </p:nvSpPr>
        <p:spPr>
          <a:xfrm>
            <a:off x="5338368" y="3741534"/>
            <a:ext cx="1510314" cy="3657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highlight>
                <a:srgbClr val="FFFF00"/>
              </a:highlight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5E1ACF1-B31B-8690-CAAE-B51D4D7BC0DE}"/>
              </a:ext>
            </a:extLst>
          </p:cNvPr>
          <p:cNvSpPr/>
          <p:nvPr/>
        </p:nvSpPr>
        <p:spPr>
          <a:xfrm>
            <a:off x="6124415" y="4276838"/>
            <a:ext cx="671197" cy="3657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highlight>
                <a:srgbClr val="FFFF00"/>
              </a:highlight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046002A-2053-6E4E-C562-369995939C53}"/>
              </a:ext>
            </a:extLst>
          </p:cNvPr>
          <p:cNvSpPr/>
          <p:nvPr/>
        </p:nvSpPr>
        <p:spPr>
          <a:xfrm>
            <a:off x="6882049" y="5392048"/>
            <a:ext cx="3977213" cy="3999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47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775" y="80940"/>
            <a:ext cx="1219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1155891" y="975155"/>
            <a:ext cx="1200823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Emplacar uma ou mais </a:t>
            </a:r>
            <a:r>
              <a:rPr lang="pt-BR" sz="1400" dirty="0" err="1">
                <a:solidFill>
                  <a:prstClr val="white"/>
                </a:solidFill>
                <a:latin typeface="Arial" panose="020B0604020202020204"/>
              </a:rPr>
              <a:t>collabs</a:t>
            </a: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 criativas e inovadoras para movimentar a marca e ampliar seu público.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Complementar a oferta de produtos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A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gregar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prestígio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G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erar maior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awereness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Participar do dia a dia da cliente em todos os pontos de contato, através de outras marcas e produtos</a:t>
            </a:r>
          </a:p>
          <a:p>
            <a:pPr marL="285750" indent="-285750" algn="just">
              <a:buFontTx/>
              <a:buChar char="-"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Expansão da base de clientes</a:t>
            </a:r>
          </a:p>
          <a:p>
            <a:pPr marL="285750" indent="-285750" algn="just">
              <a:buFontTx/>
              <a:buChar char="-"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Maior reconhecimento de marca</a:t>
            </a:r>
          </a:p>
          <a:p>
            <a:pPr marL="285750" indent="-285750" algn="just">
              <a:buFontTx/>
              <a:buChar char="-"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Gerar </a:t>
            </a:r>
            <a:r>
              <a:rPr lang="pt-BR" sz="1400" dirty="0" err="1">
                <a:solidFill>
                  <a:prstClr val="white"/>
                </a:solidFill>
                <a:latin typeface="Arial" panose="020B0604020202020204"/>
              </a:rPr>
              <a:t>buzz</a:t>
            </a: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 e conteúdo (maior clipagem da marca)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022A22-6C18-4D91-B741-A0E6E538A2C2}"/>
              </a:ext>
            </a:extLst>
          </p:cNvPr>
          <p:cNvSpPr txBox="1"/>
          <p:nvPr/>
        </p:nvSpPr>
        <p:spPr>
          <a:xfrm>
            <a:off x="1155891" y="229803"/>
            <a:ext cx="877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Collabs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-KPIs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Área: 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Marketing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/Ano 2024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706BADF9-A8A2-4292-A613-7A30E55E1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41839"/>
              </p:ext>
            </p:extLst>
          </p:nvPr>
        </p:nvGraphicFramePr>
        <p:xfrm>
          <a:off x="145772" y="4067640"/>
          <a:ext cx="11821328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332">
                  <a:extLst>
                    <a:ext uri="{9D8B030D-6E8A-4147-A177-3AD203B41FA5}">
                      <a16:colId xmlns:a16="http://schemas.microsoft.com/office/drawing/2014/main" val="1344675388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2475600156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1675688728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248062083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KPI Performance</a:t>
                      </a:r>
                    </a:p>
                    <a:p>
                      <a:r>
                        <a:rPr lang="pt-BR" sz="1100" dirty="0">
                          <a:solidFill>
                            <a:srgbClr val="002060"/>
                          </a:solidFill>
                        </a:rPr>
                        <a:t>(Cumprir escopo  e objetivos do projeto)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265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KPI Custo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(Cumprir o orçamento proposto e não ultrapassar o valor estimado do projeto)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*Não preencher se o budget foi cancelado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29962"/>
                  </a:ext>
                </a:extLst>
              </a:tr>
              <a:tr h="680309">
                <a:tc>
                  <a:txBody>
                    <a:bodyPr/>
                    <a:lstStyle/>
                    <a:p>
                      <a:r>
                        <a:rPr lang="pt-BR" b="1" dirty="0"/>
                        <a:t>KPI Prazo</a:t>
                      </a:r>
                    </a:p>
                    <a:p>
                      <a:r>
                        <a:rPr lang="pt-BR" sz="1050" b="1" dirty="0">
                          <a:solidFill>
                            <a:srgbClr val="002060"/>
                          </a:solidFill>
                        </a:rPr>
                        <a:t>(Cumprir com os prazos estipulados no cronograma do projeto)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34955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18E90D59-A313-4EB7-A09A-BC1A7856B460}"/>
              </a:ext>
            </a:extLst>
          </p:cNvPr>
          <p:cNvSpPr txBox="1"/>
          <p:nvPr/>
        </p:nvSpPr>
        <p:spPr>
          <a:xfrm>
            <a:off x="9994" y="6429375"/>
            <a:ext cx="13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LEGENDA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6E7F281-99AF-89E2-F8E9-97E65E5E3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829" y="6428169"/>
            <a:ext cx="2993395" cy="3048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FC22550-F1B4-B785-22B9-BCDE07631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497" y="6410411"/>
            <a:ext cx="2901948" cy="30482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A1F0E6F-1901-D957-4FC2-823A2A193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331" y="6378326"/>
            <a:ext cx="287756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6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368" y="53270"/>
            <a:ext cx="1180345" cy="71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53265" y="613339"/>
            <a:ext cx="1209134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</a:t>
            </a:r>
            <a:endParaRPr lang="pt-BR" sz="1400" b="1" dirty="0"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1" dirty="0"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latin typeface="Century Gothic" panose="020B0502020202020204"/>
              </a:rPr>
              <a:t>Tornar as visualidades das embalagens </a:t>
            </a:r>
            <a:r>
              <a:rPr lang="pt-BR" sz="1400" dirty="0" err="1">
                <a:latin typeface="Century Gothic" panose="020B0502020202020204"/>
              </a:rPr>
              <a:t>ViX</a:t>
            </a:r>
            <a:r>
              <a:rPr lang="pt-BR" sz="1400" dirty="0">
                <a:latin typeface="Century Gothic" panose="020B0502020202020204"/>
              </a:rPr>
              <a:t> mais atrativas e contemporâneas, estando em sinergia com o posicionamento desejado da marca (mercado luxo acessível).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  <a:defRPr/>
            </a:pPr>
            <a:r>
              <a:rPr lang="pt-BR" sz="1400" dirty="0"/>
              <a:t>Unificar, ao máximo, as experiencias de compra e visualidades nos 2 países em que a marca atua</a:t>
            </a:r>
          </a:p>
          <a:p>
            <a:pPr marL="285750" indent="-285750" algn="just" defTabSz="457200">
              <a:buFont typeface="Wingdings" panose="05000000000000000000" pitchFamily="2" charset="2"/>
              <a:buChar char="ü"/>
              <a:defRPr/>
            </a:pPr>
            <a:r>
              <a:rPr lang="pt-BR" sz="1400" dirty="0"/>
              <a:t>Atualizar tamanhos e formatos de embalagens e </a:t>
            </a:r>
            <a:r>
              <a:rPr lang="pt-BR" sz="1400" dirty="0" err="1"/>
              <a:t>tags</a:t>
            </a:r>
            <a:r>
              <a:rPr lang="pt-BR" sz="1400" dirty="0"/>
              <a:t> de acordo com sortimento</a:t>
            </a:r>
          </a:p>
          <a:p>
            <a:pPr marL="285750" indent="-285750" algn="just" defTabSz="457200">
              <a:buFont typeface="Wingdings" panose="05000000000000000000" pitchFamily="2" charset="2"/>
              <a:buChar char="ü"/>
              <a:defRPr/>
            </a:pPr>
            <a:r>
              <a:rPr lang="pt-BR" sz="1400" dirty="0"/>
              <a:t>Deixar a estética desta comunicação mais contemporânea e atual</a:t>
            </a:r>
          </a:p>
          <a:p>
            <a:pPr marL="285750" indent="-285750" algn="just" defTabSz="457200">
              <a:buFont typeface="Wingdings" panose="05000000000000000000" pitchFamily="2" charset="2"/>
              <a:buChar char="ü"/>
              <a:defRPr/>
            </a:pPr>
            <a:r>
              <a:rPr lang="pt-BR" sz="1400" dirty="0"/>
              <a:t>Ampliar a parceria com selo Eu Reciclo, gráficas responsáveis, e utilizar, sempre que possível, materiais com menos impacto</a:t>
            </a:r>
          </a:p>
          <a:p>
            <a:pPr algn="just" defTabSz="457200">
              <a:defRPr/>
            </a:pPr>
            <a:endParaRPr lang="pt-BR" sz="1400" dirty="0"/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Ações (Cronograma)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Criar um GT de “embalagem”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Estabelecer meta de preço das embalagens, até quantos % podem ir do </a:t>
            </a:r>
            <a:r>
              <a:rPr lang="pt-BR" sz="1400" dirty="0" err="1">
                <a:solidFill>
                  <a:prstClr val="white"/>
                </a:solidFill>
                <a:latin typeface="Century Gothic" panose="020B0502020202020204"/>
              </a:rPr>
              <a:t>fat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. Final ou ticket médio geral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Estabelecer cronograma e realizar mudança. Meta C25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sz="14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sz="14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indent="-285750" algn="just">
              <a:buFontTx/>
              <a:buChar char="-"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Tornar a experiencia de compra </a:t>
            </a:r>
            <a:r>
              <a:rPr lang="pt-BR" sz="1400" dirty="0" err="1">
                <a:solidFill>
                  <a:prstClr val="white"/>
                </a:solidFill>
                <a:latin typeface="Century Gothic" panose="020B0502020202020204"/>
              </a:rPr>
              <a:t>ViX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 mais homogênea e em sintonia com seus públicos de interesse</a:t>
            </a:r>
          </a:p>
          <a:p>
            <a:pPr marL="285750" indent="-285750" algn="just">
              <a:buFontTx/>
              <a:buChar char="-"/>
            </a:pP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 a embalagem mais adequado para o sortimento ViX</a:t>
            </a:r>
          </a:p>
          <a:p>
            <a:pPr algn="just"/>
            <a:endParaRPr lang="pt-BR" sz="14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solidFill>
                  <a:prstClr val="white"/>
                </a:solidFill>
                <a:latin typeface="Century Gothic" panose="020B0502020202020204"/>
              </a:rPr>
              <a:t>Sugestão Budget: investimento contemplado em 2023 (Projeto Criativo 25K). 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8ABA5-EEE4-443D-A802-D4A4B637AB40}"/>
              </a:ext>
            </a:extLst>
          </p:cNvPr>
          <p:cNvSpPr txBox="1"/>
          <p:nvPr/>
        </p:nvSpPr>
        <p:spPr>
          <a:xfrm>
            <a:off x="53265" y="26631"/>
            <a:ext cx="877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2. Projeto: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Rollout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nova comunicação visual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tags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&amp; embalagens</a:t>
            </a:r>
            <a:endParaRPr lang="pt-BR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Área: Branding x 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Marketing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 Ano 2024</a:t>
            </a:r>
          </a:p>
        </p:txBody>
      </p:sp>
    </p:spTree>
    <p:extLst>
      <p:ext uri="{BB962C8B-B14F-4D97-AF65-F5344CB8AC3E}">
        <p14:creationId xmlns:p14="http://schemas.microsoft.com/office/powerpoint/2010/main" val="354120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2">
            <a:extLst>
              <a:ext uri="{FF2B5EF4-FFF2-40B4-BE49-F238E27FC236}">
                <a16:creationId xmlns:a16="http://schemas.microsoft.com/office/drawing/2014/main" id="{1DC79702-0207-D65C-A582-114D7FFD8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191560"/>
              </p:ext>
            </p:extLst>
          </p:nvPr>
        </p:nvGraphicFramePr>
        <p:xfrm>
          <a:off x="1217885" y="1409203"/>
          <a:ext cx="9756229" cy="2949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240">
                  <a:extLst>
                    <a:ext uri="{9D8B030D-6E8A-4147-A177-3AD203B41FA5}">
                      <a16:colId xmlns:a16="http://schemas.microsoft.com/office/drawing/2014/main" val="2633638724"/>
                    </a:ext>
                  </a:extLst>
                </a:gridCol>
                <a:gridCol w="490183">
                  <a:extLst>
                    <a:ext uri="{9D8B030D-6E8A-4147-A177-3AD203B41FA5}">
                      <a16:colId xmlns:a16="http://schemas.microsoft.com/office/drawing/2014/main" val="3290536743"/>
                    </a:ext>
                  </a:extLst>
                </a:gridCol>
                <a:gridCol w="482986">
                  <a:extLst>
                    <a:ext uri="{9D8B030D-6E8A-4147-A177-3AD203B41FA5}">
                      <a16:colId xmlns:a16="http://schemas.microsoft.com/office/drawing/2014/main" val="701329914"/>
                    </a:ext>
                  </a:extLst>
                </a:gridCol>
                <a:gridCol w="618635">
                  <a:extLst>
                    <a:ext uri="{9D8B030D-6E8A-4147-A177-3AD203B41FA5}">
                      <a16:colId xmlns:a16="http://schemas.microsoft.com/office/drawing/2014/main" val="1921050421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807252968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194742743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329184021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2063227449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139379840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269508098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4110716619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3739097805"/>
                    </a:ext>
                  </a:extLst>
                </a:gridCol>
                <a:gridCol w="691465">
                  <a:extLst>
                    <a:ext uri="{9D8B030D-6E8A-4147-A177-3AD203B41FA5}">
                      <a16:colId xmlns:a16="http://schemas.microsoft.com/office/drawing/2014/main" val="2947277126"/>
                    </a:ext>
                  </a:extLst>
                </a:gridCol>
              </a:tblGrid>
              <a:tr h="683733">
                <a:tc>
                  <a:txBody>
                    <a:bodyPr/>
                    <a:lstStyle/>
                    <a:p>
                      <a:r>
                        <a:rPr lang="pt-BR" dirty="0"/>
                        <a:t>Atividades</a:t>
                      </a: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919629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136815"/>
                  </a:ext>
                </a:extLst>
              </a:tr>
              <a:tr h="306631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Criar um GT de “embalagem”</a:t>
                      </a:r>
                    </a:p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52265"/>
                  </a:ext>
                </a:extLst>
              </a:tr>
              <a:tr h="65897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Apresentar preços e prazos para validar data de implementação (previsão maio/25)</a:t>
                      </a:r>
                    </a:p>
                    <a:p>
                      <a:pPr algn="l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418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Estabelecer cronograma para realizar mudança C25</a:t>
                      </a:r>
                    </a:p>
                    <a:p>
                      <a:pPr algn="l" fontAlgn="ctr"/>
                      <a:endParaRPr lang="pt-B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217838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030E0016-7D1F-9CEC-C37A-B43CE4D39482}"/>
              </a:ext>
            </a:extLst>
          </p:cNvPr>
          <p:cNvSpPr txBox="1"/>
          <p:nvPr/>
        </p:nvSpPr>
        <p:spPr>
          <a:xfrm>
            <a:off x="4311127" y="1610267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PRAZOS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A06FDE8-4AE9-ABEB-F343-7F357C8596E3}"/>
              </a:ext>
            </a:extLst>
          </p:cNvPr>
          <p:cNvGraphicFramePr>
            <a:graphicFrameLocks noGrp="1"/>
          </p:cNvGraphicFramePr>
          <p:nvPr/>
        </p:nvGraphicFramePr>
        <p:xfrm>
          <a:off x="4112345" y="1596261"/>
          <a:ext cx="6639338" cy="365760"/>
        </p:xfrm>
        <a:graphic>
          <a:graphicData uri="http://schemas.openxmlformats.org/drawingml/2006/table">
            <a:tbl>
              <a:tblPr/>
              <a:tblGrid>
                <a:gridCol w="6639338">
                  <a:extLst>
                    <a:ext uri="{9D8B030D-6E8A-4147-A177-3AD203B41FA5}">
                      <a16:colId xmlns:a16="http://schemas.microsoft.com/office/drawing/2014/main" val="2787837122"/>
                    </a:ext>
                  </a:extLst>
                </a:gridCol>
              </a:tblGrid>
              <a:tr h="308495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2024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004071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080AA113-C04E-781D-1C0D-B2D216EECECF}"/>
              </a:ext>
            </a:extLst>
          </p:cNvPr>
          <p:cNvSpPr/>
          <p:nvPr/>
        </p:nvSpPr>
        <p:spPr>
          <a:xfrm>
            <a:off x="3198519" y="2518533"/>
            <a:ext cx="3553973" cy="3657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highlight>
                <a:srgbClr val="FFFF00"/>
              </a:highlight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E7F860-7BD7-1A2F-BEE9-EBA6D484EA3A}"/>
              </a:ext>
            </a:extLst>
          </p:cNvPr>
          <p:cNvSpPr txBox="1"/>
          <p:nvPr/>
        </p:nvSpPr>
        <p:spPr>
          <a:xfrm>
            <a:off x="689110" y="318057"/>
            <a:ext cx="83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Cronograma</a:t>
            </a:r>
          </a:p>
        </p:txBody>
      </p:sp>
      <p:pic>
        <p:nvPicPr>
          <p:cNvPr id="11" name="Imagem 10" descr="objective130">
            <a:extLst>
              <a:ext uri="{FF2B5EF4-FFF2-40B4-BE49-F238E27FC236}">
                <a16:creationId xmlns:a16="http://schemas.microsoft.com/office/drawing/2014/main" id="{0B18D0CC-0EAD-E3F7-38BD-A2560D4B1F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164146"/>
            <a:ext cx="605873" cy="5620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3D0AF5B4-E3E9-88C6-C2C7-3DC3637A8FD6}"/>
              </a:ext>
            </a:extLst>
          </p:cNvPr>
          <p:cNvSpPr/>
          <p:nvPr/>
        </p:nvSpPr>
        <p:spPr>
          <a:xfrm>
            <a:off x="6882050" y="3187831"/>
            <a:ext cx="1292960" cy="4182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DAAD4A5-1F5C-3050-AD4A-D184722212C6}"/>
              </a:ext>
            </a:extLst>
          </p:cNvPr>
          <p:cNvSpPr/>
          <p:nvPr/>
        </p:nvSpPr>
        <p:spPr>
          <a:xfrm>
            <a:off x="8393374" y="3872826"/>
            <a:ext cx="2500516" cy="4182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DA749A2-B8D9-161F-B5E6-4C7725329AE4}"/>
              </a:ext>
            </a:extLst>
          </p:cNvPr>
          <p:cNvSpPr/>
          <p:nvPr/>
        </p:nvSpPr>
        <p:spPr>
          <a:xfrm>
            <a:off x="689110" y="6503539"/>
            <a:ext cx="225284" cy="2120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183DDA2-8976-BD3D-0BAE-B8A0518F0591}"/>
              </a:ext>
            </a:extLst>
          </p:cNvPr>
          <p:cNvSpPr/>
          <p:nvPr/>
        </p:nvSpPr>
        <p:spPr>
          <a:xfrm>
            <a:off x="3048000" y="6513513"/>
            <a:ext cx="225284" cy="2120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5DE80EB-77D9-B6B3-B8D0-7F2141521543}"/>
              </a:ext>
            </a:extLst>
          </p:cNvPr>
          <p:cNvSpPr txBox="1"/>
          <p:nvPr/>
        </p:nvSpPr>
        <p:spPr>
          <a:xfrm>
            <a:off x="914394" y="6477472"/>
            <a:ext cx="198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Tarefas realizadas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7AA6568-4385-EE34-E0EE-D32E764DA8FE}"/>
              </a:ext>
            </a:extLst>
          </p:cNvPr>
          <p:cNvSpPr txBox="1"/>
          <p:nvPr/>
        </p:nvSpPr>
        <p:spPr>
          <a:xfrm>
            <a:off x="3419061" y="6467560"/>
            <a:ext cx="198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Tarefas a realizar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F9ABE16-6207-8A77-9382-8C4DC258902C}"/>
              </a:ext>
            </a:extLst>
          </p:cNvPr>
          <p:cNvSpPr/>
          <p:nvPr/>
        </p:nvSpPr>
        <p:spPr>
          <a:xfrm>
            <a:off x="6882049" y="2526737"/>
            <a:ext cx="1941109" cy="3575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23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3315</Words>
  <Application>Microsoft Office PowerPoint</Application>
  <PresentationFormat>Widescreen</PresentationFormat>
  <Paragraphs>550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Aptos</vt:lpstr>
      <vt:lpstr>Arial</vt:lpstr>
      <vt:lpstr>Calibri</vt:lpstr>
      <vt:lpstr>Century Gothic</vt:lpstr>
      <vt:lpstr>MS Shell Dlg 2</vt:lpstr>
      <vt:lpstr>Wingdings</vt:lpstr>
      <vt:lpstr>Wingdings 3</vt:lpstr>
      <vt:lpstr>Madison</vt:lpstr>
      <vt:lpstr>Malha</vt:lpstr>
      <vt:lpstr>ÁREA MARKETING 2024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ÁREA RECURSOS HUMANOS</dc:title>
  <dc:creator>Francini Ferreira</dc:creator>
  <cp:lastModifiedBy>Fabiana Almeida Mussel</cp:lastModifiedBy>
  <cp:revision>31</cp:revision>
  <dcterms:created xsi:type="dcterms:W3CDTF">2023-12-28T17:16:29Z</dcterms:created>
  <dcterms:modified xsi:type="dcterms:W3CDTF">2024-07-17T14:40:50Z</dcterms:modified>
</cp:coreProperties>
</file>